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319" r:id="rId3"/>
    <p:sldId id="257" r:id="rId4"/>
    <p:sldId id="322" r:id="rId5"/>
    <p:sldId id="288" r:id="rId6"/>
    <p:sldId id="291" r:id="rId7"/>
    <p:sldId id="260" r:id="rId8"/>
    <p:sldId id="261" r:id="rId9"/>
    <p:sldId id="323" r:id="rId10"/>
    <p:sldId id="327" r:id="rId11"/>
    <p:sldId id="262" r:id="rId12"/>
    <p:sldId id="294" r:id="rId13"/>
    <p:sldId id="304" r:id="rId14"/>
    <p:sldId id="339" r:id="rId15"/>
    <p:sldId id="263" r:id="rId16"/>
    <p:sldId id="324" r:id="rId17"/>
    <p:sldId id="308" r:id="rId18"/>
    <p:sldId id="332" r:id="rId19"/>
    <p:sldId id="333" r:id="rId20"/>
    <p:sldId id="334" r:id="rId21"/>
    <p:sldId id="335" r:id="rId22"/>
    <p:sldId id="306" r:id="rId23"/>
    <p:sldId id="307" r:id="rId24"/>
    <p:sldId id="311" r:id="rId25"/>
    <p:sldId id="329" r:id="rId26"/>
    <p:sldId id="315" r:id="rId27"/>
    <p:sldId id="309" r:id="rId28"/>
    <p:sldId id="310" r:id="rId29"/>
    <p:sldId id="318" r:id="rId30"/>
    <p:sldId id="325" r:id="rId31"/>
    <p:sldId id="266" r:id="rId32"/>
    <p:sldId id="267" r:id="rId33"/>
    <p:sldId id="296" r:id="rId34"/>
    <p:sldId id="326" r:id="rId35"/>
    <p:sldId id="269" r:id="rId36"/>
    <p:sldId id="276" r:id="rId37"/>
    <p:sldId id="342" r:id="rId38"/>
    <p:sldId id="341" r:id="rId39"/>
    <p:sldId id="298" r:id="rId40"/>
    <p:sldId id="293" r:id="rId41"/>
    <p:sldId id="337" r:id="rId42"/>
    <p:sldId id="330" r:id="rId43"/>
    <p:sldId id="338" r:id="rId44"/>
    <p:sldId id="274" r:id="rId45"/>
    <p:sldId id="300" r:id="rId46"/>
    <p:sldId id="289"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rooke Whitfield" initials="BW" lastIdx="1" clrIdx="6">
    <p:extLst>
      <p:ext uri="{19B8F6BF-5375-455C-9EA6-DF929625EA0E}">
        <p15:presenceInfo xmlns:p15="http://schemas.microsoft.com/office/powerpoint/2012/main" userId="S-1-5-21-436374069-343818398-682003330-8854" providerId="AD"/>
      </p:ext>
    </p:extLst>
  </p:cmAuthor>
  <p:cmAuthor id="1" name="Makedah Johnson" initials="MJ" lastIdx="61" clrIdx="0">
    <p:extLst/>
  </p:cmAuthor>
  <p:cmAuthor id="2" name="Jennifer Manlove" initials="JM" lastIdx="61" clrIdx="1">
    <p:extLst/>
  </p:cmAuthor>
  <p:cmAuthor id="3" name="Jenita Parekh" initials="JP" lastIdx="7" clrIdx="2">
    <p:extLst/>
  </p:cmAuthor>
  <p:cmAuthor id="4" name="Fasula, Amy (CDC/ONDIEH/NCCDPHP)" initials="FA(" lastIdx="24" clrIdx="3">
    <p:extLst/>
  </p:cmAuthor>
  <p:cmAuthor id="5" name="Dee, Deborah L. (CDC/ONDIEH/NCCDPHP)" initials="DDL(" lastIdx="20" clrIdx="4">
    <p:extLst/>
  </p:cmAuthor>
  <p:cmAuthor id="6" name="Aapta Garg"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46" autoAdjust="0"/>
    <p:restoredTop sz="72791" autoAdjust="0"/>
  </p:normalViewPr>
  <p:slideViewPr>
    <p:cSldViewPr snapToGrid="0">
      <p:cViewPr varScale="1">
        <p:scale>
          <a:sx n="53" d="100"/>
          <a:sy n="53" d="100"/>
        </p:scale>
        <p:origin x="125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v>Relationship Status</c:v>
          </c:tx>
          <c:explosion val="2"/>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4D1-4BF6-B549-1CD11686589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4D1-4BF6-B549-1CD11686589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4D1-4BF6-B549-1CD11686589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4D1-4BF6-B549-1CD116865897}"/>
              </c:ext>
            </c:extLst>
          </c:dPt>
          <c:dLbls>
            <c:dLbl>
              <c:idx val="0"/>
              <c:tx>
                <c:rich>
                  <a:bodyPr/>
                  <a:lstStyle/>
                  <a:p>
                    <a:fld id="{42C4361E-79B9-4987-B3F7-E14AA116D2C2}" type="CATEGORYNAME">
                      <a:rPr lang="en-US"/>
                      <a:pPr/>
                      <a:t>[CATEGORY NAME]</a:t>
                    </a:fld>
                    <a:r>
                      <a:rPr lang="en-US" baseline="0"/>
                      <a:t>, </a:t>
                    </a:r>
                    <a:fld id="{F92EB0CC-726F-48EB-9D2F-1D336C287A09}" type="PERCENTAGE">
                      <a:rPr lang="en-US" baseline="0" smtClean="0"/>
                      <a:pPr/>
                      <a:t>[PERCENTAGE]</a:t>
                    </a:fld>
                    <a:endParaRPr lang="en-US" baseline="0"/>
                  </a:p>
                  <a:p>
                    <a:r>
                      <a:rPr lang="en-US" baseline="0"/>
                      <a:t>(n = 2)</a:t>
                    </a:r>
                  </a:p>
                </c:rich>
              </c:tx>
              <c:dLblPos val="in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4D1-4BF6-B549-1CD116865897}"/>
                </c:ext>
              </c:extLst>
            </c:dLbl>
            <c:dLbl>
              <c:idx val="1"/>
              <c:tx>
                <c:rich>
                  <a:bodyPr/>
                  <a:lstStyle/>
                  <a:p>
                    <a:fld id="{6CF8551F-EADF-408C-8E5A-8EB54B675561}" type="CATEGORYNAME">
                      <a:rPr lang="en-US"/>
                      <a:pPr/>
                      <a:t>[CATEGORY NAME]</a:t>
                    </a:fld>
                    <a:r>
                      <a:rPr lang="en-US" baseline="0"/>
                      <a:t>, </a:t>
                    </a:r>
                    <a:fld id="{108B7C4D-96E7-41EF-91F1-DAC43BA47499}" type="PERCENTAGE">
                      <a:rPr lang="en-US" baseline="0" smtClean="0"/>
                      <a:pPr/>
                      <a:t>[PERCENTAGE]</a:t>
                    </a:fld>
                    <a:endParaRPr lang="en-US" baseline="0"/>
                  </a:p>
                  <a:p>
                    <a:r>
                      <a:rPr lang="en-US" baseline="0"/>
                      <a:t>(n = 1)</a:t>
                    </a:r>
                  </a:p>
                </c:rich>
              </c:tx>
              <c:dLblPos val="in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4D1-4BF6-B549-1CD116865897}"/>
                </c:ext>
              </c:extLst>
            </c:dLbl>
            <c:dLbl>
              <c:idx val="2"/>
              <c:tx>
                <c:rich>
                  <a:bodyPr rot="0" spcFirstLastPara="1" vertOverflow="clip" horzOverflow="clip" vert="horz" wrap="square" lIns="38100" tIns="19050" rIns="38100" bIns="19050" anchor="ctr" anchorCtr="1">
                    <a:noAutofit/>
                  </a:bodyPr>
                  <a:lstStyle/>
                  <a:p>
                    <a:pPr>
                      <a:defRPr sz="1330" b="1" i="0" u="none" strike="noStrike" kern="1200" baseline="0">
                        <a:ln>
                          <a:noFill/>
                        </a:ln>
                        <a:solidFill>
                          <a:schemeClr val="lt1"/>
                        </a:solidFill>
                        <a:latin typeface="+mn-lt"/>
                        <a:ea typeface="+mn-ea"/>
                        <a:cs typeface="+mn-cs"/>
                      </a:defRPr>
                    </a:pPr>
                    <a:fld id="{F5154794-B42D-4050-839A-7E8C46FA9A17}" type="CATEGORYNAME">
                      <a:rPr lang="en-US">
                        <a:ln>
                          <a:noFill/>
                        </a:ln>
                        <a:solidFill>
                          <a:schemeClr val="lt1"/>
                        </a:solidFill>
                      </a:rPr>
                      <a:pPr>
                        <a:defRPr>
                          <a:ln>
                            <a:noFill/>
                          </a:ln>
                        </a:defRPr>
                      </a:pPr>
                      <a:t>[CATEGORY NAME]</a:t>
                    </a:fld>
                    <a:r>
                      <a:rPr lang="en-US" baseline="0" dirty="0">
                        <a:ln>
                          <a:noFill/>
                        </a:ln>
                        <a:solidFill>
                          <a:schemeClr val="lt1"/>
                        </a:solidFill>
                      </a:rPr>
                      <a:t>, </a:t>
                    </a:r>
                    <a:fld id="{93EA9378-9196-4648-8A91-B682C6C2E96D}" type="PERCENTAGE">
                      <a:rPr lang="en-US" baseline="0" smtClean="0">
                        <a:ln>
                          <a:noFill/>
                        </a:ln>
                        <a:solidFill>
                          <a:schemeClr val="lt1"/>
                        </a:solidFill>
                      </a:rPr>
                      <a:pPr>
                        <a:defRPr>
                          <a:ln>
                            <a:noFill/>
                          </a:ln>
                        </a:defRPr>
                      </a:pPr>
                      <a:t>[PERCENTAGE]</a:t>
                    </a:fld>
                    <a:endParaRPr lang="en-US" baseline="0" dirty="0">
                      <a:ln>
                        <a:noFill/>
                      </a:ln>
                      <a:solidFill>
                        <a:schemeClr val="lt1"/>
                      </a:solidFill>
                    </a:endParaRPr>
                  </a:p>
                  <a:p>
                    <a:pPr>
                      <a:defRPr>
                        <a:ln>
                          <a:noFill/>
                        </a:ln>
                      </a:defRPr>
                    </a:pPr>
                    <a:r>
                      <a:rPr lang="en-US" baseline="0" dirty="0">
                        <a:ln>
                          <a:noFill/>
                        </a:ln>
                        <a:solidFill>
                          <a:schemeClr val="lt1"/>
                        </a:solidFill>
                      </a:rPr>
                      <a:t>(n = 2)</a:t>
                    </a:r>
                  </a:p>
                </c:rich>
              </c:tx>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noAutofit/>
                </a:bodyPr>
                <a:lstStyle/>
                <a:p>
                  <a:pPr>
                    <a:defRPr sz="1330" b="1" i="0" u="none" strike="noStrike" kern="1200" baseline="0">
                      <a:ln>
                        <a:noFill/>
                      </a:ln>
                      <a:solidFill>
                        <a:schemeClr val="lt1"/>
                      </a:solidFill>
                      <a:latin typeface="+mn-lt"/>
                      <a:ea typeface="+mn-ea"/>
                      <a:cs typeface="+mn-cs"/>
                    </a:defRPr>
                  </a:pPr>
                  <a:endParaRPr lang="en-US"/>
                </a:p>
              </c:txPr>
              <c:dLblPos val="in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15:dlblFieldTable/>
                  <c15:showDataLabelsRange val="0"/>
                </c:ext>
                <c:ext xmlns:c16="http://schemas.microsoft.com/office/drawing/2014/chart" uri="{C3380CC4-5D6E-409C-BE32-E72D297353CC}">
                  <c16:uniqueId val="{00000005-B4D1-4BF6-B549-1CD116865897}"/>
                </c:ext>
              </c:extLst>
            </c:dLbl>
            <c:dLbl>
              <c:idx val="3"/>
              <c:tx>
                <c:rich>
                  <a:bodyPr/>
                  <a:lstStyle/>
                  <a:p>
                    <a:fld id="{4A2F2921-5E1B-44DD-880B-F28124D84612}" type="CATEGORYNAME">
                      <a:rPr lang="en-US"/>
                      <a:pPr/>
                      <a:t>[CATEGORY NAME]</a:t>
                    </a:fld>
                    <a:r>
                      <a:rPr lang="en-US" baseline="0"/>
                      <a:t>,</a:t>
                    </a:r>
                    <a:fld id="{746B4FE7-5837-4EA9-9406-5041D1037F45}" type="PERCENTAGE">
                      <a:rPr lang="en-US" baseline="0" smtClean="0"/>
                      <a:pPr/>
                      <a:t>[PERCENTAGE]</a:t>
                    </a:fld>
                    <a:endParaRPr lang="en-US" baseline="0"/>
                  </a:p>
                  <a:p>
                    <a:r>
                      <a:rPr lang="en-US" baseline="0"/>
                      <a:t>(n = 4)</a:t>
                    </a:r>
                  </a:p>
                </c:rich>
              </c:tx>
              <c:dLblPos val="in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4D1-4BF6-B549-1CD116865897}"/>
                </c:ext>
              </c:extLst>
            </c:dLbl>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330" b="1" i="0" u="none" strike="noStrike" kern="1200" baseline="0">
                    <a:ln>
                      <a:noFill/>
                    </a:ln>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Demographics!$A$27:$A$30</c:f>
              <c:strCache>
                <c:ptCount val="4"/>
                <c:pt idx="0">
                  <c:v>In a serious dating relationship</c:v>
                </c:pt>
                <c:pt idx="1">
                  <c:v>In a casual dating relationship</c:v>
                </c:pt>
                <c:pt idx="2">
                  <c:v>Only having sex</c:v>
                </c:pt>
                <c:pt idx="3">
                  <c:v>Not in a relationship</c:v>
                </c:pt>
              </c:strCache>
            </c:strRef>
          </c:cat>
          <c:val>
            <c:numRef>
              <c:f>Demographics!$B$27:$B$30</c:f>
              <c:numCache>
                <c:formatCode>General</c:formatCode>
                <c:ptCount val="4"/>
                <c:pt idx="0">
                  <c:v>2</c:v>
                </c:pt>
                <c:pt idx="1">
                  <c:v>1</c:v>
                </c:pt>
                <c:pt idx="2">
                  <c:v>2</c:v>
                </c:pt>
                <c:pt idx="3">
                  <c:v>4</c:v>
                </c:pt>
              </c:numCache>
            </c:numRef>
          </c:val>
          <c:extLst>
            <c:ext xmlns:c16="http://schemas.microsoft.com/office/drawing/2014/chart" uri="{C3380CC4-5D6E-409C-BE32-E72D297353CC}">
              <c16:uniqueId val="{00000008-B4D1-4BF6-B549-1CD116865897}"/>
            </c:ext>
          </c:extLst>
        </c:ser>
        <c:dLbls>
          <c:dLblPos val="ctr"/>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3794484443128496"/>
          <c:y val="1.1816080382841005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1"/>
          <c:order val="0"/>
          <c:tx>
            <c:strRef>
              <c:f>Intentions!$A$7</c:f>
              <c:strCache>
                <c:ptCount val="1"/>
                <c:pt idx="0">
                  <c:v> How likely is it that you will get someone pregnant in the next year?  </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3AE-4F47-8068-063F71099ED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3AE-4F47-8068-063F71099ED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3AE-4F47-8068-063F71099ED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3AE-4F47-8068-063F71099ED7}"/>
              </c:ext>
            </c:extLst>
          </c:dPt>
          <c:dLbls>
            <c:dLbl>
              <c:idx val="0"/>
              <c:tx>
                <c:rich>
                  <a:bodyPr/>
                  <a:lstStyle/>
                  <a:p>
                    <a:fld id="{80CA46DE-6242-472B-A5C0-6FD13471DBA2}" type="CATEGORYNAME">
                      <a:rPr lang="en-US"/>
                      <a:pPr/>
                      <a:t>[CATEGORY NAME]</a:t>
                    </a:fld>
                    <a:r>
                      <a:rPr lang="en-US" baseline="0" dirty="0"/>
                      <a:t>,</a:t>
                    </a:r>
                  </a:p>
                  <a:p>
                    <a:r>
                      <a:rPr lang="en-US" baseline="0" dirty="0"/>
                      <a:t>(n = 4)</a:t>
                    </a:r>
                  </a:p>
                </c:rich>
              </c:tx>
              <c:dLblPos val="in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3AE-4F47-8068-063F71099ED7}"/>
                </c:ext>
              </c:extLst>
            </c:dLbl>
            <c:dLbl>
              <c:idx val="1"/>
              <c:tx>
                <c:rich>
                  <a:bodyPr/>
                  <a:lstStyle/>
                  <a:p>
                    <a:r>
                      <a:rPr lang="en-US" baseline="0" dirty="0"/>
                      <a:t>A little likely, </a:t>
                    </a:r>
                  </a:p>
                  <a:p>
                    <a:r>
                      <a:rPr lang="en-US" baseline="0" dirty="0"/>
                      <a:t>(n = 3)</a:t>
                    </a:r>
                  </a:p>
                </c:rich>
              </c:tx>
              <c:dLblPos val="in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3AE-4F47-8068-063F71099ED7}"/>
                </c:ext>
              </c:extLst>
            </c:dLbl>
            <c:dLbl>
              <c:idx val="2"/>
              <c:tx>
                <c:rich>
                  <a:bodyPr/>
                  <a:lstStyle/>
                  <a:p>
                    <a:r>
                      <a:rPr lang="en-US" dirty="0"/>
                      <a:t>Somewhat likely, </a:t>
                    </a:r>
                    <a:r>
                      <a:rPr lang="en-US" baseline="0" dirty="0"/>
                      <a:t>(n = 1)</a:t>
                    </a:r>
                  </a:p>
                </c:rich>
              </c:tx>
              <c:dLblPos val="in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3AE-4F47-8068-063F71099ED7}"/>
                </c:ext>
              </c:extLst>
            </c:dLbl>
            <c:dLbl>
              <c:idx val="3"/>
              <c:tx>
                <c:rich>
                  <a:bodyPr/>
                  <a:lstStyle/>
                  <a:p>
                    <a:fld id="{4B7C18C6-65A8-4D4D-9976-4E2BF7D3F4C6}" type="CATEGORYNAME">
                      <a:rPr lang="en-US" smtClean="0"/>
                      <a:pPr/>
                      <a:t>[CATEGORY NAME]</a:t>
                    </a:fld>
                    <a:r>
                      <a:rPr lang="en-US" baseline="0" dirty="0"/>
                      <a:t>, </a:t>
                    </a:r>
                  </a:p>
                  <a:p>
                    <a:r>
                      <a:rPr lang="en-US" baseline="0" dirty="0"/>
                      <a:t>(n = 1)</a:t>
                    </a:r>
                  </a:p>
                </c:rich>
              </c:tx>
              <c:dLblPos val="in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3AE-4F47-8068-063F71099ED7}"/>
                </c:ext>
              </c:extLst>
            </c:dLbl>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Intentions!$A$8:$A$11</c:f>
              <c:strCache>
                <c:ptCount val="4"/>
                <c:pt idx="0">
                  <c:v>Not at all likely</c:v>
                </c:pt>
                <c:pt idx="1">
                  <c:v>A little likely </c:v>
                </c:pt>
                <c:pt idx="2">
                  <c:v>Somewhat likely </c:v>
                </c:pt>
                <c:pt idx="3">
                  <c:v>Very likely</c:v>
                </c:pt>
              </c:strCache>
            </c:strRef>
          </c:cat>
          <c:val>
            <c:numRef>
              <c:f>Intentions!$B$8:$B$11</c:f>
              <c:numCache>
                <c:formatCode>General</c:formatCode>
                <c:ptCount val="4"/>
                <c:pt idx="0">
                  <c:v>4</c:v>
                </c:pt>
                <c:pt idx="1">
                  <c:v>3</c:v>
                </c:pt>
                <c:pt idx="2">
                  <c:v>1</c:v>
                </c:pt>
                <c:pt idx="3">
                  <c:v>1</c:v>
                </c:pt>
              </c:numCache>
            </c:numRef>
          </c:val>
          <c:extLst>
            <c:ext xmlns:c16="http://schemas.microsoft.com/office/drawing/2014/chart" uri="{C3380CC4-5D6E-409C-BE32-E72D297353CC}">
              <c16:uniqueId val="{00000008-83AE-4F47-8068-063F71099ED7}"/>
            </c:ext>
          </c:extLst>
        </c:ser>
        <c:dLbls>
          <c:dLblPos val="in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8706445993031359"/>
          <c:y val="3.041030444785423E-3"/>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Intentions!$A$13</c:f>
              <c:strCache>
                <c:ptCount val="1"/>
                <c:pt idx="0">
                  <c:v>If you got a female pregnant right now, how would you feel? </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CF2-4362-9C25-0CDDD3FBD04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CF2-4362-9C25-0CDDD3FBD04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CF2-4362-9C25-0CDDD3FBD04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CF2-4362-9C25-0CDDD3FBD04E}"/>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CF2-4362-9C25-0CDDD3FBD04E}"/>
              </c:ext>
            </c:extLst>
          </c:dPt>
          <c:dLbls>
            <c:dLbl>
              <c:idx val="0"/>
              <c:tx>
                <c:rich>
                  <a:bodyPr/>
                  <a:lstStyle/>
                  <a:p>
                    <a:fld id="{8641A587-BC50-480E-84A2-F90083910982}" type="CATEGORYNAME">
                      <a:rPr lang="en-US" smtClean="0"/>
                      <a:pPr/>
                      <a:t>[CATEGORY NAME]</a:t>
                    </a:fld>
                    <a:r>
                      <a:rPr lang="en-US" baseline="0" dirty="0"/>
                      <a:t>, (n = 1)</a:t>
                    </a:r>
                  </a:p>
                </c:rich>
              </c:tx>
              <c:dLblPos val="in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CF2-4362-9C25-0CDDD3FBD04E}"/>
                </c:ext>
              </c:extLst>
            </c:dLbl>
            <c:dLbl>
              <c:idx val="1"/>
              <c:tx>
                <c:rich>
                  <a:bodyPr/>
                  <a:lstStyle/>
                  <a:p>
                    <a:fld id="{EB9C9517-E5E2-442E-9387-E66257DB4356}" type="CATEGORYNAME">
                      <a:rPr lang="en-US"/>
                      <a:pPr/>
                      <a:t>[CATEGORY NAME]</a:t>
                    </a:fld>
                    <a:r>
                      <a:rPr lang="en-US" baseline="0" dirty="0"/>
                      <a:t>, (n = 1)</a:t>
                    </a:r>
                  </a:p>
                </c:rich>
              </c:tx>
              <c:dLblPos val="in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CF2-4362-9C25-0CDDD3FBD04E}"/>
                </c:ext>
              </c:extLst>
            </c:dLbl>
            <c:dLbl>
              <c:idx val="2"/>
              <c:tx>
                <c:rich>
                  <a:bodyPr/>
                  <a:lstStyle/>
                  <a:p>
                    <a:fld id="{3E6D0989-89FA-4B9C-B2F5-0A58C467E4A3}" type="CATEGORYNAME">
                      <a:rPr lang="en-US"/>
                      <a:pPr/>
                      <a:t>[CATEGORY NAME]</a:t>
                    </a:fld>
                    <a:r>
                      <a:rPr lang="en-US" baseline="0" dirty="0"/>
                      <a:t>,</a:t>
                    </a:r>
                  </a:p>
                  <a:p>
                    <a:r>
                      <a:rPr lang="en-US" baseline="0" dirty="0"/>
                      <a:t>(n = 5)</a:t>
                    </a:r>
                  </a:p>
                </c:rich>
              </c:tx>
              <c:dLblPos val="in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CF2-4362-9C25-0CDDD3FBD04E}"/>
                </c:ext>
              </c:extLst>
            </c:dLbl>
            <c:dLbl>
              <c:idx val="3"/>
              <c:tx>
                <c:rich>
                  <a:bodyPr/>
                  <a:lstStyle/>
                  <a:p>
                    <a:fld id="{5CAA3485-13CA-4BE3-994E-5990F1369807}" type="CATEGORYNAME">
                      <a:rPr lang="en-US"/>
                      <a:pPr/>
                      <a:t>[CATEGORY NAME]</a:t>
                    </a:fld>
                    <a:r>
                      <a:rPr lang="en-US" baseline="0" dirty="0"/>
                      <a:t>,</a:t>
                    </a:r>
                  </a:p>
                  <a:p>
                    <a:r>
                      <a:rPr lang="en-US" baseline="0" dirty="0"/>
                      <a:t>(n = 1)</a:t>
                    </a:r>
                  </a:p>
                </c:rich>
              </c:tx>
              <c:dLblPos val="in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CF2-4362-9C25-0CDDD3FBD04E}"/>
                </c:ext>
              </c:extLst>
            </c:dLbl>
            <c:dLbl>
              <c:idx val="4"/>
              <c:tx>
                <c:rich>
                  <a:bodyPr/>
                  <a:lstStyle/>
                  <a:p>
                    <a:fld id="{9FE3736A-D192-4BA1-9BFC-C03E579A0AEF}" type="CATEGORYNAME">
                      <a:rPr lang="en-US"/>
                      <a:pPr/>
                      <a:t>[CATEGORY NAME]</a:t>
                    </a:fld>
                    <a:r>
                      <a:rPr lang="en-US" baseline="0" dirty="0"/>
                      <a:t>,</a:t>
                    </a:r>
                  </a:p>
                  <a:p>
                    <a:r>
                      <a:rPr lang="en-US" baseline="0" dirty="0"/>
                      <a:t>(n = 1)</a:t>
                    </a:r>
                  </a:p>
                </c:rich>
              </c:tx>
              <c:dLblPos val="in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CF2-4362-9C25-0CDDD3FBD04E}"/>
                </c:ext>
              </c:extLst>
            </c:dLbl>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Intentions!$A$14:$A$18</c:f>
              <c:strCache>
                <c:ptCount val="5"/>
                <c:pt idx="0">
                  <c:v>Very happy</c:v>
                </c:pt>
                <c:pt idx="1">
                  <c:v>A little happy</c:v>
                </c:pt>
                <c:pt idx="2">
                  <c:v>Neither happy or upset</c:v>
                </c:pt>
                <c:pt idx="3">
                  <c:v>A little upset</c:v>
                </c:pt>
                <c:pt idx="4">
                  <c:v>Very upset</c:v>
                </c:pt>
              </c:strCache>
            </c:strRef>
          </c:cat>
          <c:val>
            <c:numRef>
              <c:f>Intentions!$B$14:$B$18</c:f>
              <c:numCache>
                <c:formatCode>General</c:formatCode>
                <c:ptCount val="5"/>
                <c:pt idx="0">
                  <c:v>1</c:v>
                </c:pt>
                <c:pt idx="1">
                  <c:v>1</c:v>
                </c:pt>
                <c:pt idx="2">
                  <c:v>5</c:v>
                </c:pt>
                <c:pt idx="3">
                  <c:v>1</c:v>
                </c:pt>
                <c:pt idx="4">
                  <c:v>1</c:v>
                </c:pt>
              </c:numCache>
            </c:numRef>
          </c:val>
          <c:extLst>
            <c:ext xmlns:c16="http://schemas.microsoft.com/office/drawing/2014/chart" uri="{C3380CC4-5D6E-409C-BE32-E72D297353CC}">
              <c16:uniqueId val="{0000000A-2CF2-4362-9C25-0CDDD3FBD04E}"/>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FAF929-886E-407C-A169-633F8664470F}" type="doc">
      <dgm:prSet loTypeId="urn:microsoft.com/office/officeart/2005/8/layout/chevronAccent+Icon" loCatId="officeonline" qsTypeId="urn:microsoft.com/office/officeart/2005/8/quickstyle/simple1" qsCatId="simple" csTypeId="urn:microsoft.com/office/officeart/2005/8/colors/accent1_2" csCatId="accent1" phldr="1"/>
      <dgm:spPr/>
    </dgm:pt>
    <dgm:pt modelId="{32E09742-67FF-4FBC-8EF3-A05AF3D4DEC1}">
      <dgm:prSet phldrT="[Text]"/>
      <dgm:spPr/>
      <dgm:t>
        <a:bodyPr/>
        <a:lstStyle/>
        <a:p>
          <a:r>
            <a:rPr lang="en-US" dirty="0"/>
            <a:t>Accidental</a:t>
          </a:r>
        </a:p>
      </dgm:t>
    </dgm:pt>
    <dgm:pt modelId="{DCE596C4-64B5-4CC6-B85C-6C8085CB03DC}" type="parTrans" cxnId="{306276DC-3BA5-4002-83B9-B6F9464F10D9}">
      <dgm:prSet/>
      <dgm:spPr/>
      <dgm:t>
        <a:bodyPr/>
        <a:lstStyle/>
        <a:p>
          <a:endParaRPr lang="en-US"/>
        </a:p>
      </dgm:t>
    </dgm:pt>
    <dgm:pt modelId="{D6C1365C-4617-4E78-A588-FB3EECBA3181}" type="sibTrans" cxnId="{306276DC-3BA5-4002-83B9-B6F9464F10D9}">
      <dgm:prSet/>
      <dgm:spPr/>
      <dgm:t>
        <a:bodyPr/>
        <a:lstStyle/>
        <a:p>
          <a:endParaRPr lang="en-US"/>
        </a:p>
      </dgm:t>
    </dgm:pt>
    <dgm:pt modelId="{74D128E7-F695-4A21-8B64-C316E4783FA1}">
      <dgm:prSet phldrT="[Text]"/>
      <dgm:spPr/>
      <dgm:t>
        <a:bodyPr/>
        <a:lstStyle/>
        <a:p>
          <a:r>
            <a:rPr lang="en-US" dirty="0"/>
            <a:t>Just not thinking</a:t>
          </a:r>
        </a:p>
      </dgm:t>
    </dgm:pt>
    <dgm:pt modelId="{7137A480-F4F0-404C-9086-EF30C44252A9}" type="parTrans" cxnId="{F4B76560-697B-44DA-A6C0-179025711871}">
      <dgm:prSet/>
      <dgm:spPr/>
      <dgm:t>
        <a:bodyPr/>
        <a:lstStyle/>
        <a:p>
          <a:endParaRPr lang="en-US"/>
        </a:p>
      </dgm:t>
    </dgm:pt>
    <dgm:pt modelId="{D119E516-D9C6-4A52-966E-6504269CAE50}" type="sibTrans" cxnId="{F4B76560-697B-44DA-A6C0-179025711871}">
      <dgm:prSet/>
      <dgm:spPr/>
      <dgm:t>
        <a:bodyPr/>
        <a:lstStyle/>
        <a:p>
          <a:endParaRPr lang="en-US"/>
        </a:p>
      </dgm:t>
    </dgm:pt>
    <dgm:pt modelId="{868AC8FD-0B73-435E-99E5-6D816E641446}">
      <dgm:prSet phldrT="[Text]"/>
      <dgm:spPr/>
      <dgm:t>
        <a:bodyPr/>
        <a:lstStyle/>
        <a:p>
          <a:r>
            <a:rPr lang="en-US" dirty="0"/>
            <a:t>Unplanned but not expected</a:t>
          </a:r>
        </a:p>
      </dgm:t>
    </dgm:pt>
    <dgm:pt modelId="{788224C2-7FAE-4CCE-AB46-65139C7B2D07}" type="parTrans" cxnId="{1E8BDC9A-4313-47AE-8637-8DAE91FB7A12}">
      <dgm:prSet/>
      <dgm:spPr/>
      <dgm:t>
        <a:bodyPr/>
        <a:lstStyle/>
        <a:p>
          <a:endParaRPr lang="en-US"/>
        </a:p>
      </dgm:t>
    </dgm:pt>
    <dgm:pt modelId="{E73232A9-70B5-44C4-A827-9BDE49B26C5C}" type="sibTrans" cxnId="{1E8BDC9A-4313-47AE-8637-8DAE91FB7A12}">
      <dgm:prSet/>
      <dgm:spPr/>
      <dgm:t>
        <a:bodyPr/>
        <a:lstStyle/>
        <a:p>
          <a:endParaRPr lang="en-US"/>
        </a:p>
      </dgm:t>
    </dgm:pt>
    <dgm:pt modelId="{4766AE6B-8B12-4B96-AC20-04A90351EA3E}">
      <dgm:prSet phldrT="[Text]"/>
      <dgm:spPr/>
      <dgm:t>
        <a:bodyPr/>
        <a:lstStyle/>
        <a:p>
          <a:r>
            <a:rPr lang="en-US" dirty="0"/>
            <a:t>Planned</a:t>
          </a:r>
        </a:p>
      </dgm:t>
    </dgm:pt>
    <dgm:pt modelId="{FAB0E4F4-C6B5-41B5-B526-45F11C1458E2}" type="parTrans" cxnId="{BC324870-DFE5-4528-87D5-BDDC439AD838}">
      <dgm:prSet/>
      <dgm:spPr/>
      <dgm:t>
        <a:bodyPr/>
        <a:lstStyle/>
        <a:p>
          <a:endParaRPr lang="en-US"/>
        </a:p>
      </dgm:t>
    </dgm:pt>
    <dgm:pt modelId="{4EBF4EB5-698B-424D-936D-120B4AA34EF8}" type="sibTrans" cxnId="{BC324870-DFE5-4528-87D5-BDDC439AD838}">
      <dgm:prSet/>
      <dgm:spPr/>
      <dgm:t>
        <a:bodyPr/>
        <a:lstStyle/>
        <a:p>
          <a:endParaRPr lang="en-US"/>
        </a:p>
      </dgm:t>
    </dgm:pt>
    <dgm:pt modelId="{C0D1F7A5-8860-47F7-A3E0-03287C360DF8}" type="pres">
      <dgm:prSet presAssocID="{8DFAF929-886E-407C-A169-633F8664470F}" presName="Name0" presStyleCnt="0">
        <dgm:presLayoutVars>
          <dgm:dir/>
          <dgm:resizeHandles val="exact"/>
        </dgm:presLayoutVars>
      </dgm:prSet>
      <dgm:spPr/>
    </dgm:pt>
    <dgm:pt modelId="{EFAD7314-2C62-4BA9-A4F4-039F87591D8E}" type="pres">
      <dgm:prSet presAssocID="{32E09742-67FF-4FBC-8EF3-A05AF3D4DEC1}" presName="composite" presStyleCnt="0"/>
      <dgm:spPr/>
    </dgm:pt>
    <dgm:pt modelId="{811F3519-38D7-4351-8FD5-66955C8C2B23}" type="pres">
      <dgm:prSet presAssocID="{32E09742-67FF-4FBC-8EF3-A05AF3D4DEC1}" presName="bgChev" presStyleLbl="node1" presStyleIdx="0" presStyleCnt="4"/>
      <dgm:spPr/>
    </dgm:pt>
    <dgm:pt modelId="{31AEAF99-8663-4F7C-8ED2-CA3DA423A658}" type="pres">
      <dgm:prSet presAssocID="{32E09742-67FF-4FBC-8EF3-A05AF3D4DEC1}" presName="txNode" presStyleLbl="fgAcc1" presStyleIdx="0" presStyleCnt="4">
        <dgm:presLayoutVars>
          <dgm:bulletEnabled val="1"/>
        </dgm:presLayoutVars>
      </dgm:prSet>
      <dgm:spPr/>
    </dgm:pt>
    <dgm:pt modelId="{23E039E5-41E0-47C4-9ECF-5741215E186B}" type="pres">
      <dgm:prSet presAssocID="{D6C1365C-4617-4E78-A588-FB3EECBA3181}" presName="compositeSpace" presStyleCnt="0"/>
      <dgm:spPr/>
    </dgm:pt>
    <dgm:pt modelId="{BA0A904F-9232-46FB-B760-478487A1EA03}" type="pres">
      <dgm:prSet presAssocID="{74D128E7-F695-4A21-8B64-C316E4783FA1}" presName="composite" presStyleCnt="0"/>
      <dgm:spPr/>
    </dgm:pt>
    <dgm:pt modelId="{536B6455-54B8-48DB-92D7-5D517BF21B8F}" type="pres">
      <dgm:prSet presAssocID="{74D128E7-F695-4A21-8B64-C316E4783FA1}" presName="bgChev" presStyleLbl="node1" presStyleIdx="1" presStyleCnt="4"/>
      <dgm:spPr/>
    </dgm:pt>
    <dgm:pt modelId="{89763750-3B22-419E-8CA7-F43827A64350}" type="pres">
      <dgm:prSet presAssocID="{74D128E7-F695-4A21-8B64-C316E4783FA1}" presName="txNode" presStyleLbl="fgAcc1" presStyleIdx="1" presStyleCnt="4">
        <dgm:presLayoutVars>
          <dgm:bulletEnabled val="1"/>
        </dgm:presLayoutVars>
      </dgm:prSet>
      <dgm:spPr/>
    </dgm:pt>
    <dgm:pt modelId="{1D7F611D-63D3-4541-A066-B4B432FC660A}" type="pres">
      <dgm:prSet presAssocID="{D119E516-D9C6-4A52-966E-6504269CAE50}" presName="compositeSpace" presStyleCnt="0"/>
      <dgm:spPr/>
    </dgm:pt>
    <dgm:pt modelId="{1B2C3731-63E0-47D9-A787-E1CA0F96333B}" type="pres">
      <dgm:prSet presAssocID="{868AC8FD-0B73-435E-99E5-6D816E641446}" presName="composite" presStyleCnt="0"/>
      <dgm:spPr/>
    </dgm:pt>
    <dgm:pt modelId="{8699DE7D-83F6-46A8-818F-4C1C1FE28985}" type="pres">
      <dgm:prSet presAssocID="{868AC8FD-0B73-435E-99E5-6D816E641446}" presName="bgChev" presStyleLbl="node1" presStyleIdx="2" presStyleCnt="4"/>
      <dgm:spPr/>
    </dgm:pt>
    <dgm:pt modelId="{271FF74B-ABA7-4CE9-B499-B069DB32BCE8}" type="pres">
      <dgm:prSet presAssocID="{868AC8FD-0B73-435E-99E5-6D816E641446}" presName="txNode" presStyleLbl="fgAcc1" presStyleIdx="2" presStyleCnt="4">
        <dgm:presLayoutVars>
          <dgm:bulletEnabled val="1"/>
        </dgm:presLayoutVars>
      </dgm:prSet>
      <dgm:spPr/>
    </dgm:pt>
    <dgm:pt modelId="{CF6B12B2-6525-4B99-BE57-5CD4EB9269BC}" type="pres">
      <dgm:prSet presAssocID="{E73232A9-70B5-44C4-A827-9BDE49B26C5C}" presName="compositeSpace" presStyleCnt="0"/>
      <dgm:spPr/>
    </dgm:pt>
    <dgm:pt modelId="{C136AC3C-3459-4F6C-843E-8A8C9FEC49A5}" type="pres">
      <dgm:prSet presAssocID="{4766AE6B-8B12-4B96-AC20-04A90351EA3E}" presName="composite" presStyleCnt="0"/>
      <dgm:spPr/>
    </dgm:pt>
    <dgm:pt modelId="{D45C0558-4A40-4885-8F47-A8E6989E9589}" type="pres">
      <dgm:prSet presAssocID="{4766AE6B-8B12-4B96-AC20-04A90351EA3E}" presName="bgChev" presStyleLbl="node1" presStyleIdx="3" presStyleCnt="4"/>
      <dgm:spPr/>
    </dgm:pt>
    <dgm:pt modelId="{49882B3B-8776-4D56-A99D-5C2758CEA0FA}" type="pres">
      <dgm:prSet presAssocID="{4766AE6B-8B12-4B96-AC20-04A90351EA3E}" presName="txNode" presStyleLbl="fgAcc1" presStyleIdx="3" presStyleCnt="4">
        <dgm:presLayoutVars>
          <dgm:bulletEnabled val="1"/>
        </dgm:presLayoutVars>
      </dgm:prSet>
      <dgm:spPr/>
    </dgm:pt>
  </dgm:ptLst>
  <dgm:cxnLst>
    <dgm:cxn modelId="{C818DB09-B7FA-49E1-84F3-98BBD075FA9D}" type="presOf" srcId="{74D128E7-F695-4A21-8B64-C316E4783FA1}" destId="{89763750-3B22-419E-8CA7-F43827A64350}" srcOrd="0" destOrd="0" presId="urn:microsoft.com/office/officeart/2005/8/layout/chevronAccent+Icon"/>
    <dgm:cxn modelId="{CC7E8215-BACA-48B7-A64C-04CC5B0E40BE}" type="presOf" srcId="{8DFAF929-886E-407C-A169-633F8664470F}" destId="{C0D1F7A5-8860-47F7-A3E0-03287C360DF8}" srcOrd="0" destOrd="0" presId="urn:microsoft.com/office/officeart/2005/8/layout/chevronAccent+Icon"/>
    <dgm:cxn modelId="{F4B76560-697B-44DA-A6C0-179025711871}" srcId="{8DFAF929-886E-407C-A169-633F8664470F}" destId="{74D128E7-F695-4A21-8B64-C316E4783FA1}" srcOrd="1" destOrd="0" parTransId="{7137A480-F4F0-404C-9086-EF30C44252A9}" sibTransId="{D119E516-D9C6-4A52-966E-6504269CAE50}"/>
    <dgm:cxn modelId="{C60EBD68-6D20-4D82-A33F-888F23FCD18C}" type="presOf" srcId="{4766AE6B-8B12-4B96-AC20-04A90351EA3E}" destId="{49882B3B-8776-4D56-A99D-5C2758CEA0FA}" srcOrd="0" destOrd="0" presId="urn:microsoft.com/office/officeart/2005/8/layout/chevronAccent+Icon"/>
    <dgm:cxn modelId="{BC324870-DFE5-4528-87D5-BDDC439AD838}" srcId="{8DFAF929-886E-407C-A169-633F8664470F}" destId="{4766AE6B-8B12-4B96-AC20-04A90351EA3E}" srcOrd="3" destOrd="0" parTransId="{FAB0E4F4-C6B5-41B5-B526-45F11C1458E2}" sibTransId="{4EBF4EB5-698B-424D-936D-120B4AA34EF8}"/>
    <dgm:cxn modelId="{FE152079-3271-4C2F-951B-1AC4C2175AFE}" type="presOf" srcId="{868AC8FD-0B73-435E-99E5-6D816E641446}" destId="{271FF74B-ABA7-4CE9-B499-B069DB32BCE8}" srcOrd="0" destOrd="0" presId="urn:microsoft.com/office/officeart/2005/8/layout/chevronAccent+Icon"/>
    <dgm:cxn modelId="{1E8BDC9A-4313-47AE-8637-8DAE91FB7A12}" srcId="{8DFAF929-886E-407C-A169-633F8664470F}" destId="{868AC8FD-0B73-435E-99E5-6D816E641446}" srcOrd="2" destOrd="0" parTransId="{788224C2-7FAE-4CCE-AB46-65139C7B2D07}" sibTransId="{E73232A9-70B5-44C4-A827-9BDE49B26C5C}"/>
    <dgm:cxn modelId="{306276DC-3BA5-4002-83B9-B6F9464F10D9}" srcId="{8DFAF929-886E-407C-A169-633F8664470F}" destId="{32E09742-67FF-4FBC-8EF3-A05AF3D4DEC1}" srcOrd="0" destOrd="0" parTransId="{DCE596C4-64B5-4CC6-B85C-6C8085CB03DC}" sibTransId="{D6C1365C-4617-4E78-A588-FB3EECBA3181}"/>
    <dgm:cxn modelId="{982F87E3-A367-427B-A9B7-39822D6D0DDF}" type="presOf" srcId="{32E09742-67FF-4FBC-8EF3-A05AF3D4DEC1}" destId="{31AEAF99-8663-4F7C-8ED2-CA3DA423A658}" srcOrd="0" destOrd="0" presId="urn:microsoft.com/office/officeart/2005/8/layout/chevronAccent+Icon"/>
    <dgm:cxn modelId="{59C9B212-8A03-49FF-9F84-837221E94B42}" type="presParOf" srcId="{C0D1F7A5-8860-47F7-A3E0-03287C360DF8}" destId="{EFAD7314-2C62-4BA9-A4F4-039F87591D8E}" srcOrd="0" destOrd="0" presId="urn:microsoft.com/office/officeart/2005/8/layout/chevronAccent+Icon"/>
    <dgm:cxn modelId="{F4626DAF-2753-4D97-9DAB-14CBDDF22AA0}" type="presParOf" srcId="{EFAD7314-2C62-4BA9-A4F4-039F87591D8E}" destId="{811F3519-38D7-4351-8FD5-66955C8C2B23}" srcOrd="0" destOrd="0" presId="urn:microsoft.com/office/officeart/2005/8/layout/chevronAccent+Icon"/>
    <dgm:cxn modelId="{AAD84748-ADA6-4762-85F3-351E2FC05151}" type="presParOf" srcId="{EFAD7314-2C62-4BA9-A4F4-039F87591D8E}" destId="{31AEAF99-8663-4F7C-8ED2-CA3DA423A658}" srcOrd="1" destOrd="0" presId="urn:microsoft.com/office/officeart/2005/8/layout/chevronAccent+Icon"/>
    <dgm:cxn modelId="{050EB1C3-A840-4F1E-BD36-C844A9DB56FD}" type="presParOf" srcId="{C0D1F7A5-8860-47F7-A3E0-03287C360DF8}" destId="{23E039E5-41E0-47C4-9ECF-5741215E186B}" srcOrd="1" destOrd="0" presId="urn:microsoft.com/office/officeart/2005/8/layout/chevronAccent+Icon"/>
    <dgm:cxn modelId="{294601F4-2F50-4023-9C12-3FA58239EDA9}" type="presParOf" srcId="{C0D1F7A5-8860-47F7-A3E0-03287C360DF8}" destId="{BA0A904F-9232-46FB-B760-478487A1EA03}" srcOrd="2" destOrd="0" presId="urn:microsoft.com/office/officeart/2005/8/layout/chevronAccent+Icon"/>
    <dgm:cxn modelId="{4325F886-AEA5-4B8B-AC38-8FBA650EB318}" type="presParOf" srcId="{BA0A904F-9232-46FB-B760-478487A1EA03}" destId="{536B6455-54B8-48DB-92D7-5D517BF21B8F}" srcOrd="0" destOrd="0" presId="urn:microsoft.com/office/officeart/2005/8/layout/chevronAccent+Icon"/>
    <dgm:cxn modelId="{E05D60F4-B1C2-4204-AB76-F0DC6D98F058}" type="presParOf" srcId="{BA0A904F-9232-46FB-B760-478487A1EA03}" destId="{89763750-3B22-419E-8CA7-F43827A64350}" srcOrd="1" destOrd="0" presId="urn:microsoft.com/office/officeart/2005/8/layout/chevronAccent+Icon"/>
    <dgm:cxn modelId="{E33F440A-1EA3-4F0F-85FE-764C9A899908}" type="presParOf" srcId="{C0D1F7A5-8860-47F7-A3E0-03287C360DF8}" destId="{1D7F611D-63D3-4541-A066-B4B432FC660A}" srcOrd="3" destOrd="0" presId="urn:microsoft.com/office/officeart/2005/8/layout/chevronAccent+Icon"/>
    <dgm:cxn modelId="{CC19B2C4-43C0-49C7-8D31-17952CB496B6}" type="presParOf" srcId="{C0D1F7A5-8860-47F7-A3E0-03287C360DF8}" destId="{1B2C3731-63E0-47D9-A787-E1CA0F96333B}" srcOrd="4" destOrd="0" presId="urn:microsoft.com/office/officeart/2005/8/layout/chevronAccent+Icon"/>
    <dgm:cxn modelId="{0FA2D9D6-E975-4E12-9680-708CC6063403}" type="presParOf" srcId="{1B2C3731-63E0-47D9-A787-E1CA0F96333B}" destId="{8699DE7D-83F6-46A8-818F-4C1C1FE28985}" srcOrd="0" destOrd="0" presId="urn:microsoft.com/office/officeart/2005/8/layout/chevronAccent+Icon"/>
    <dgm:cxn modelId="{73C6CC06-DA5C-4044-AEC8-BEEFC6BBEA32}" type="presParOf" srcId="{1B2C3731-63E0-47D9-A787-E1CA0F96333B}" destId="{271FF74B-ABA7-4CE9-B499-B069DB32BCE8}" srcOrd="1" destOrd="0" presId="urn:microsoft.com/office/officeart/2005/8/layout/chevronAccent+Icon"/>
    <dgm:cxn modelId="{C4913CDF-3700-40D6-B394-2914EE891967}" type="presParOf" srcId="{C0D1F7A5-8860-47F7-A3E0-03287C360DF8}" destId="{CF6B12B2-6525-4B99-BE57-5CD4EB9269BC}" srcOrd="5" destOrd="0" presId="urn:microsoft.com/office/officeart/2005/8/layout/chevronAccent+Icon"/>
    <dgm:cxn modelId="{677A6C18-F664-4B57-8103-D5E5DEA8942D}" type="presParOf" srcId="{C0D1F7A5-8860-47F7-A3E0-03287C360DF8}" destId="{C136AC3C-3459-4F6C-843E-8A8C9FEC49A5}" srcOrd="6" destOrd="0" presId="urn:microsoft.com/office/officeart/2005/8/layout/chevronAccent+Icon"/>
    <dgm:cxn modelId="{37761D1C-4272-45F0-9456-910515584E4F}" type="presParOf" srcId="{C136AC3C-3459-4F6C-843E-8A8C9FEC49A5}" destId="{D45C0558-4A40-4885-8F47-A8E6989E9589}" srcOrd="0" destOrd="0" presId="urn:microsoft.com/office/officeart/2005/8/layout/chevronAccent+Icon"/>
    <dgm:cxn modelId="{5E64373F-8019-430C-9BB1-1BBDAF53D1DE}" type="presParOf" srcId="{C136AC3C-3459-4F6C-843E-8A8C9FEC49A5}" destId="{49882B3B-8776-4D56-A99D-5C2758CEA0FA}"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F3519-38D7-4351-8FD5-66955C8C2B23}">
      <dsp:nvSpPr>
        <dsp:cNvPr id="0" name=""/>
        <dsp:cNvSpPr/>
      </dsp:nvSpPr>
      <dsp:spPr>
        <a:xfrm>
          <a:off x="4496" y="559500"/>
          <a:ext cx="2116264" cy="81687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AEAF99-8663-4F7C-8ED2-CA3DA423A658}">
      <dsp:nvSpPr>
        <dsp:cNvPr id="0" name=""/>
        <dsp:cNvSpPr/>
      </dsp:nvSpPr>
      <dsp:spPr>
        <a:xfrm>
          <a:off x="568833" y="763720"/>
          <a:ext cx="1787068" cy="8168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Accidental</a:t>
          </a:r>
        </a:p>
      </dsp:txBody>
      <dsp:txXfrm>
        <a:off x="592759" y="787646"/>
        <a:ext cx="1739216" cy="769026"/>
      </dsp:txXfrm>
    </dsp:sp>
    <dsp:sp modelId="{536B6455-54B8-48DB-92D7-5D517BF21B8F}">
      <dsp:nvSpPr>
        <dsp:cNvPr id="0" name=""/>
        <dsp:cNvSpPr/>
      </dsp:nvSpPr>
      <dsp:spPr>
        <a:xfrm>
          <a:off x="2421740" y="559500"/>
          <a:ext cx="2116264" cy="81687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763750-3B22-419E-8CA7-F43827A64350}">
      <dsp:nvSpPr>
        <dsp:cNvPr id="0" name=""/>
        <dsp:cNvSpPr/>
      </dsp:nvSpPr>
      <dsp:spPr>
        <a:xfrm>
          <a:off x="2986078" y="763720"/>
          <a:ext cx="1787068" cy="8168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Just not thinking</a:t>
          </a:r>
        </a:p>
      </dsp:txBody>
      <dsp:txXfrm>
        <a:off x="3010004" y="787646"/>
        <a:ext cx="1739216" cy="769026"/>
      </dsp:txXfrm>
    </dsp:sp>
    <dsp:sp modelId="{8699DE7D-83F6-46A8-818F-4C1C1FE28985}">
      <dsp:nvSpPr>
        <dsp:cNvPr id="0" name=""/>
        <dsp:cNvSpPr/>
      </dsp:nvSpPr>
      <dsp:spPr>
        <a:xfrm>
          <a:off x="4838985" y="559500"/>
          <a:ext cx="2116264" cy="81687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1FF74B-ABA7-4CE9-B499-B069DB32BCE8}">
      <dsp:nvSpPr>
        <dsp:cNvPr id="0" name=""/>
        <dsp:cNvSpPr/>
      </dsp:nvSpPr>
      <dsp:spPr>
        <a:xfrm>
          <a:off x="5403322" y="763720"/>
          <a:ext cx="1787068" cy="8168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Unplanned but not expected</a:t>
          </a:r>
        </a:p>
      </dsp:txBody>
      <dsp:txXfrm>
        <a:off x="5427248" y="787646"/>
        <a:ext cx="1739216" cy="769026"/>
      </dsp:txXfrm>
    </dsp:sp>
    <dsp:sp modelId="{D45C0558-4A40-4885-8F47-A8E6989E9589}">
      <dsp:nvSpPr>
        <dsp:cNvPr id="0" name=""/>
        <dsp:cNvSpPr/>
      </dsp:nvSpPr>
      <dsp:spPr>
        <a:xfrm>
          <a:off x="7256230" y="559500"/>
          <a:ext cx="2116264" cy="81687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882B3B-8776-4D56-A99D-5C2758CEA0FA}">
      <dsp:nvSpPr>
        <dsp:cNvPr id="0" name=""/>
        <dsp:cNvSpPr/>
      </dsp:nvSpPr>
      <dsp:spPr>
        <a:xfrm>
          <a:off x="7820567" y="763720"/>
          <a:ext cx="1787068" cy="8168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Planned</a:t>
          </a:r>
        </a:p>
      </dsp:txBody>
      <dsp:txXfrm>
        <a:off x="7844493" y="787646"/>
        <a:ext cx="1739216" cy="769026"/>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950BEDB-BEBF-49BE-8202-B6034C18ADA0}" type="datetimeFigureOut">
              <a:rPr lang="en-US" smtClean="0"/>
              <a:t>10/3/2017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87BB1CC-5965-4976-8330-E6D5BEAF7E49}" type="slidenum">
              <a:rPr lang="en-US" smtClean="0"/>
              <a:t>‹#›</a:t>
            </a:fld>
            <a:endParaRPr lang="en-US"/>
          </a:p>
        </p:txBody>
      </p:sp>
    </p:spTree>
    <p:extLst>
      <p:ext uri="{BB962C8B-B14F-4D97-AF65-F5344CB8AC3E}">
        <p14:creationId xmlns:p14="http://schemas.microsoft.com/office/powerpoint/2010/main" val="647661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BB1CC-5965-4976-8330-E6D5BEAF7E49}" type="slidenum">
              <a:rPr lang="en-US" smtClean="0"/>
              <a:t>1</a:t>
            </a:fld>
            <a:endParaRPr lang="en-US"/>
          </a:p>
        </p:txBody>
      </p:sp>
    </p:spTree>
    <p:extLst>
      <p:ext uri="{BB962C8B-B14F-4D97-AF65-F5344CB8AC3E}">
        <p14:creationId xmlns:p14="http://schemas.microsoft.com/office/powerpoint/2010/main" val="3808023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Conducted</a:t>
            </a:r>
            <a:r>
              <a:rPr lang="en-US" baseline="0" dirty="0"/>
              <a:t> other research that found if they have a male partner that is anti hormonal method, that that can affect their method choice, so the male partner can influence partner’s choice of an effective method.</a:t>
            </a:r>
            <a:endParaRPr lang="en-US" dirty="0"/>
          </a:p>
        </p:txBody>
      </p:sp>
      <p:sp>
        <p:nvSpPr>
          <p:cNvPr id="4" name="Slide Number Placeholder 3"/>
          <p:cNvSpPr>
            <a:spLocks noGrp="1"/>
          </p:cNvSpPr>
          <p:nvPr>
            <p:ph type="sldNum" sz="quarter" idx="10"/>
          </p:nvPr>
        </p:nvSpPr>
        <p:spPr/>
        <p:txBody>
          <a:bodyPr/>
          <a:lstStyle/>
          <a:p>
            <a:fld id="{087BB1CC-5965-4976-8330-E6D5BEAF7E49}" type="slidenum">
              <a:rPr lang="en-US" smtClean="0"/>
              <a:t>13</a:t>
            </a:fld>
            <a:endParaRPr lang="en-US"/>
          </a:p>
        </p:txBody>
      </p:sp>
    </p:spTree>
    <p:extLst>
      <p:ext uri="{BB962C8B-B14F-4D97-AF65-F5344CB8AC3E}">
        <p14:creationId xmlns:p14="http://schemas.microsoft.com/office/powerpoint/2010/main" val="2816291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Jenita</a:t>
            </a:r>
          </a:p>
        </p:txBody>
      </p:sp>
      <p:sp>
        <p:nvSpPr>
          <p:cNvPr id="4" name="Slide Number Placeholder 3"/>
          <p:cNvSpPr>
            <a:spLocks noGrp="1"/>
          </p:cNvSpPr>
          <p:nvPr>
            <p:ph type="sldNum" sz="quarter" idx="10"/>
          </p:nvPr>
        </p:nvSpPr>
        <p:spPr/>
        <p:txBody>
          <a:bodyPr/>
          <a:lstStyle/>
          <a:p>
            <a:fld id="{087BB1CC-5965-4976-8330-E6D5BEAF7E49}" type="slidenum">
              <a:rPr lang="en-US" smtClean="0"/>
              <a:t>14</a:t>
            </a:fld>
            <a:endParaRPr lang="en-US"/>
          </a:p>
        </p:txBody>
      </p:sp>
    </p:spTree>
    <p:extLst>
      <p:ext uri="{BB962C8B-B14F-4D97-AF65-F5344CB8AC3E}">
        <p14:creationId xmlns:p14="http://schemas.microsoft.com/office/powerpoint/2010/main" val="858810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Recap of findings:</a:t>
            </a:r>
            <a:r>
              <a:rPr lang="en-US" baseline="0" dirty="0"/>
              <a:t> gaps in couple’s communication surrounding birth control, low levels of contraceptive knowledge (esp. of LARC methods) among young men, young males tend to prioritize STI prevention over pregnancy prevention, which may lower their levels of consistency when using condoms and other methods of contraception</a:t>
            </a:r>
          </a:p>
          <a:p>
            <a:endParaRPr lang="en-US" dirty="0"/>
          </a:p>
        </p:txBody>
      </p:sp>
      <p:sp>
        <p:nvSpPr>
          <p:cNvPr id="4" name="Slide Number Placeholder 3"/>
          <p:cNvSpPr>
            <a:spLocks noGrp="1"/>
          </p:cNvSpPr>
          <p:nvPr>
            <p:ph type="sldNum" sz="quarter" idx="10"/>
          </p:nvPr>
        </p:nvSpPr>
        <p:spPr/>
        <p:txBody>
          <a:bodyPr/>
          <a:lstStyle/>
          <a:p>
            <a:fld id="{087BB1CC-5965-4976-8330-E6D5BEAF7E49}" type="slidenum">
              <a:rPr lang="en-US" smtClean="0"/>
              <a:t>15</a:t>
            </a:fld>
            <a:endParaRPr lang="en-US" dirty="0"/>
          </a:p>
        </p:txBody>
      </p:sp>
    </p:spTree>
    <p:extLst>
      <p:ext uri="{BB962C8B-B14F-4D97-AF65-F5344CB8AC3E}">
        <p14:creationId xmlns:p14="http://schemas.microsoft.com/office/powerpoint/2010/main" val="3235678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Carried out in U.S., Mexico and the UK this research was carried out using an email and telephone survey where we gathered a representative, random sample of young men aged 18-30 representing social and ethnic diversity in each country. Also included FGs with young men to hear what it means to be a man. Sample in each country was 1,328</a:t>
            </a:r>
            <a:r>
              <a:rPr lang="en-US" baseline="0" dirty="0">
                <a:latin typeface="Calibri" charset="0"/>
              </a:rPr>
              <a:t> in U.S.</a:t>
            </a:r>
            <a:r>
              <a:rPr lang="en-US" dirty="0">
                <a:latin typeface="Calibri" charset="0"/>
              </a:rPr>
              <a:t>. Datasets have been weighted to representative census proportions</a:t>
            </a:r>
            <a:r>
              <a:rPr lang="en-US" baseline="0" dirty="0">
                <a:latin typeface="Calibri" charset="0"/>
              </a:rPr>
              <a:t> in 3 categories: age, ethnicity, income.</a:t>
            </a:r>
            <a:endParaRPr lang="en-US" dirty="0">
              <a:latin typeface="Calibri" charset="0"/>
            </a:endParaRPr>
          </a:p>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DB828B23-AA90-954A-89E4-F7F5FD1F7053}" type="slidenum">
              <a:rPr lang="en-US">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1062694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a:p>
            <a:r>
              <a:rPr lang="en-US" dirty="0">
                <a:latin typeface="Calibri" charset="0"/>
              </a:rPr>
              <a:t>Carried out in U.S., Mexico and the UK this research was carried out using an email and telephone survey where we gathered a representative, random sample of young men aged 18-30 representing social and ethnic diversity in each country. Also included FGs with young men to hear what it means to be a man. </a:t>
            </a:r>
          </a:p>
          <a:p>
            <a:endParaRPr lang="en-US" dirty="0">
              <a:latin typeface="Calibri" charset="0"/>
            </a:endParaRPr>
          </a:p>
          <a:p>
            <a:r>
              <a:rPr lang="en-US" dirty="0">
                <a:latin typeface="Calibri" charset="0"/>
              </a:rPr>
              <a:t>The Man Box refers to a set of socially reinforced rules about what “real men” should do</a:t>
            </a:r>
          </a:p>
        </p:txBody>
      </p:sp>
      <p:sp>
        <p:nvSpPr>
          <p:cNvPr id="4" name="Slide Number Placeholder 3"/>
          <p:cNvSpPr>
            <a:spLocks noGrp="1"/>
          </p:cNvSpPr>
          <p:nvPr>
            <p:ph type="sldNum" sz="quarter" idx="5"/>
          </p:nvPr>
        </p:nvSpPr>
        <p:spPr/>
        <p:txBody>
          <a:bodyPr/>
          <a:lstStyle/>
          <a:p>
            <a:pPr>
              <a:defRPr/>
            </a:pPr>
            <a:fld id="{DB828B23-AA90-954A-89E4-F7F5FD1F7053}" type="slidenum">
              <a:rPr lang="en-US" smtClean="0"/>
              <a:pPr>
                <a:defRPr/>
              </a:pPr>
              <a:t>19</a:t>
            </a:fld>
            <a:endParaRPr lang="en-US"/>
          </a:p>
        </p:txBody>
      </p:sp>
    </p:spTree>
    <p:extLst>
      <p:ext uri="{BB962C8B-B14F-4D97-AF65-F5344CB8AC3E}">
        <p14:creationId xmlns:p14="http://schemas.microsoft.com/office/powerpoint/2010/main" val="3514061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Carried out in U.S., Mexico and the UK this research was carried out using an email and telephone survey where we gathered a representative, random sample of young men aged 18-30 representing social and ethnic diversity in each country. Also included FGs with young men to hear what it means to be a man. </a:t>
            </a:r>
          </a:p>
          <a:p>
            <a:endParaRPr lang="en-US">
              <a:latin typeface="Calibri" charset="0"/>
            </a:endParaRPr>
          </a:p>
          <a:p>
            <a:r>
              <a:rPr lang="en-US">
                <a:latin typeface="Calibri" charset="0"/>
              </a:rPr>
              <a:t>The Man Box refers to a set of socially reinforced rules about what “real men” should do</a:t>
            </a:r>
          </a:p>
        </p:txBody>
      </p:sp>
      <p:sp>
        <p:nvSpPr>
          <p:cNvPr id="4" name="Slide Number Placeholder 3"/>
          <p:cNvSpPr>
            <a:spLocks noGrp="1"/>
          </p:cNvSpPr>
          <p:nvPr>
            <p:ph type="sldNum" sz="quarter" idx="5"/>
          </p:nvPr>
        </p:nvSpPr>
        <p:spPr/>
        <p:txBody>
          <a:bodyPr/>
          <a:lstStyle/>
          <a:p>
            <a:pPr>
              <a:defRPr/>
            </a:pPr>
            <a:fld id="{DB828B23-AA90-954A-89E4-F7F5FD1F7053}" type="slidenum">
              <a:rPr lang="en-US" smtClean="0"/>
              <a:pPr>
                <a:defRPr/>
              </a:pPr>
              <a:t>20</a:t>
            </a:fld>
            <a:endParaRPr lang="en-US"/>
          </a:p>
        </p:txBody>
      </p:sp>
    </p:spTree>
    <p:extLst>
      <p:ext uri="{BB962C8B-B14F-4D97-AF65-F5344CB8AC3E}">
        <p14:creationId xmlns:p14="http://schemas.microsoft.com/office/powerpoint/2010/main" val="685237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Carried out in U.S., Mexico and the UK this research was carried out using an email and telephone survey where we gathered a representative, random sample of young men aged 18-30 representing social and ethnic diversity in each country. Also included FGs with young men to hear what it means to be a man. </a:t>
            </a:r>
          </a:p>
          <a:p>
            <a:endParaRPr lang="en-US">
              <a:latin typeface="Calibri" charset="0"/>
            </a:endParaRPr>
          </a:p>
          <a:p>
            <a:r>
              <a:rPr lang="en-US">
                <a:latin typeface="Calibri" charset="0"/>
              </a:rPr>
              <a:t>The Man Box refers to a set of socially reinforced rules about what “real men” should do</a:t>
            </a:r>
          </a:p>
        </p:txBody>
      </p:sp>
      <p:sp>
        <p:nvSpPr>
          <p:cNvPr id="4" name="Slide Number Placeholder 3"/>
          <p:cNvSpPr>
            <a:spLocks noGrp="1"/>
          </p:cNvSpPr>
          <p:nvPr>
            <p:ph type="sldNum" sz="quarter" idx="5"/>
          </p:nvPr>
        </p:nvSpPr>
        <p:spPr/>
        <p:txBody>
          <a:bodyPr/>
          <a:lstStyle/>
          <a:p>
            <a:pPr>
              <a:defRPr/>
            </a:pPr>
            <a:fld id="{DB828B23-AA90-954A-89E4-F7F5FD1F7053}" type="slidenum">
              <a:rPr lang="en-US" smtClean="0"/>
              <a:pPr>
                <a:defRPr/>
              </a:pPr>
              <a:t>21</a:t>
            </a:fld>
            <a:endParaRPr lang="en-US"/>
          </a:p>
        </p:txBody>
      </p:sp>
    </p:spTree>
    <p:extLst>
      <p:ext uri="{BB962C8B-B14F-4D97-AF65-F5344CB8AC3E}">
        <p14:creationId xmlns:p14="http://schemas.microsoft.com/office/powerpoint/2010/main" val="3082136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What do gender norms have to do with young men and pregnancy prevention?</a:t>
            </a:r>
            <a:endParaRPr lang="en-US" dirty="0"/>
          </a:p>
          <a:p>
            <a:endParaRPr lang="en-US" altLang="en-US" dirty="0">
              <a:ea typeface="ヒラギノ角ゴ Pro W3" charset="-128"/>
            </a:endParaRPr>
          </a:p>
          <a:p>
            <a:r>
              <a:rPr lang="en-US" altLang="en-US" dirty="0">
                <a:ea typeface="ヒラギノ角ゴ Pro W3" charset="-128"/>
              </a:rPr>
              <a:t>Carried out in U.S., Mexico and the UK this research was carried out using an email and telephone survey where we gathered a representative, random sample of young men aged 18-30 representing social and ethnic diversity in each country. Also included FGs with young men to hear what it means to be a man. </a:t>
            </a:r>
          </a:p>
          <a:p>
            <a:endParaRPr lang="en-US" altLang="en-US" dirty="0">
              <a:ea typeface="ヒラギノ角ゴ Pro W3" charset="-128"/>
            </a:endParaRPr>
          </a:p>
          <a:p>
            <a:r>
              <a:rPr lang="en-US" altLang="en-US" dirty="0">
                <a:ea typeface="ヒラギノ角ゴ Pro W3" charset="-128"/>
              </a:rPr>
              <a:t>The Man Box refers to a set of socially reinforced rules about what “real men” should do</a:t>
            </a:r>
          </a:p>
          <a:p>
            <a:endParaRPr lang="en-US" dirty="0"/>
          </a:p>
        </p:txBody>
      </p:sp>
      <p:sp>
        <p:nvSpPr>
          <p:cNvPr id="4" name="Slide Number Placeholder 3"/>
          <p:cNvSpPr>
            <a:spLocks noGrp="1"/>
          </p:cNvSpPr>
          <p:nvPr>
            <p:ph type="sldNum" sz="quarter" idx="10"/>
          </p:nvPr>
        </p:nvSpPr>
        <p:spPr/>
        <p:txBody>
          <a:bodyPr/>
          <a:lstStyle/>
          <a:p>
            <a:fld id="{087BB1CC-5965-4976-8330-E6D5BEAF7E49}" type="slidenum">
              <a:rPr lang="en-US" smtClean="0"/>
              <a:t>22</a:t>
            </a:fld>
            <a:endParaRPr lang="en-US" dirty="0"/>
          </a:p>
        </p:txBody>
      </p:sp>
    </p:spTree>
    <p:extLst>
      <p:ext uri="{BB962C8B-B14F-4D97-AF65-F5344CB8AC3E}">
        <p14:creationId xmlns:p14="http://schemas.microsoft.com/office/powerpoint/2010/main" val="1401924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ヒラギノ角ゴ Pro W3" charset="-128"/>
              </a:rPr>
              <a:t>So what does the constructed tool look like: </a:t>
            </a:r>
          </a:p>
          <a:p>
            <a:r>
              <a:rPr lang="en-US" altLang="en-US" dirty="0">
                <a:ea typeface="ヒラギノ角ゴ Pro W3" charset="-128"/>
              </a:rPr>
              <a:t>- Self-sufficiency: Men should figure out their own personal problems on their own w/o asking others for help</a:t>
            </a:r>
          </a:p>
          <a:p>
            <a:r>
              <a:rPr lang="en-US" altLang="en-US" dirty="0">
                <a:ea typeface="ヒラギノ角ゴ Pro W3" charset="-128"/>
              </a:rPr>
              <a:t>- Acting tough: Guys should act strong even if they feel scared or nervous inside; guy who doesn’t fight back is weak</a:t>
            </a:r>
          </a:p>
          <a:p>
            <a:r>
              <a:rPr lang="en-US" altLang="en-US" dirty="0">
                <a:ea typeface="ヒラギノ角ゴ Pro W3" charset="-128"/>
              </a:rPr>
              <a:t>- Physical attractiveness: It is very hard for a man to be successful if he doesn’t look good; hard for a man to be successful if he doesn’t look good</a:t>
            </a:r>
          </a:p>
          <a:p>
            <a:r>
              <a:rPr lang="en-US" altLang="en-US" dirty="0">
                <a:ea typeface="ヒラギノ角ゴ Pro W3" charset="-128"/>
              </a:rPr>
              <a:t>- Rigid Masculine Gender roles: Not good for a boy to learn how to cook, sew, take care of children, husband shouldn’t have to do household chores, men should be the ones to bring money home </a:t>
            </a:r>
          </a:p>
          <a:p>
            <a:r>
              <a:rPr lang="en-US" altLang="en-US" dirty="0">
                <a:ea typeface="ヒラギノ角ゴ Pro W3" charset="-128"/>
              </a:rPr>
              <a:t>- Heterosexuality and homophobia: A gay guy is not a real man, straight guys being friends with gay guys is totally fine and normal (positive statement)</a:t>
            </a:r>
          </a:p>
          <a:p>
            <a:r>
              <a:rPr lang="en-US" altLang="en-US" dirty="0">
                <a:ea typeface="ヒラギノ角ゴ Pro W3" charset="-128"/>
              </a:rPr>
              <a:t>- Hypersexuality: A real man should have as many partners as he can; A real man would never say no to sex</a:t>
            </a:r>
          </a:p>
          <a:p>
            <a:r>
              <a:rPr lang="en-US" altLang="en-US" dirty="0">
                <a:ea typeface="ヒラギノ角ゴ Pro W3" charset="-128"/>
              </a:rPr>
              <a:t>- Aggression and control: Men should use violence to get respect, men should have final decisions, if a guy has a GF or wife he deserves to know where she is all the time</a:t>
            </a:r>
          </a:p>
          <a:p>
            <a:endParaRPr lang="en-US" dirty="0"/>
          </a:p>
        </p:txBody>
      </p:sp>
      <p:sp>
        <p:nvSpPr>
          <p:cNvPr id="4" name="Slide Number Placeholder 3"/>
          <p:cNvSpPr>
            <a:spLocks noGrp="1"/>
          </p:cNvSpPr>
          <p:nvPr>
            <p:ph type="sldNum" sz="quarter" idx="10"/>
          </p:nvPr>
        </p:nvSpPr>
        <p:spPr/>
        <p:txBody>
          <a:bodyPr/>
          <a:lstStyle/>
          <a:p>
            <a:fld id="{087BB1CC-5965-4976-8330-E6D5BEAF7E49}" type="slidenum">
              <a:rPr lang="en-US" smtClean="0"/>
              <a:t>23</a:t>
            </a:fld>
            <a:endParaRPr lang="en-US" dirty="0"/>
          </a:p>
        </p:txBody>
      </p:sp>
    </p:spTree>
    <p:extLst>
      <p:ext uri="{BB962C8B-B14F-4D97-AF65-F5344CB8AC3E}">
        <p14:creationId xmlns:p14="http://schemas.microsoft.com/office/powerpoint/2010/main" val="2734178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ヒラギノ角ゴ Pro W3" charset="-128"/>
              </a:rPr>
              <a:t>Our on-the-ground work </a:t>
            </a:r>
          </a:p>
          <a:p>
            <a:endParaRPr lang="en-US" altLang="en-US" dirty="0">
              <a:ea typeface="ヒラギノ角ゴ Pro W3" charset="-128"/>
            </a:endParaRPr>
          </a:p>
          <a:p>
            <a:r>
              <a:rPr lang="en-US" altLang="en-US" dirty="0">
                <a:ea typeface="ヒラギノ角ゴ Pro W3" charset="-128"/>
              </a:rPr>
              <a:t>Theory of change</a:t>
            </a:r>
          </a:p>
          <a:p>
            <a:endParaRPr lang="en-US" altLang="en-US" dirty="0">
              <a:ea typeface="ヒラギノ角ゴ Pro W3" charset="-128"/>
            </a:endParaRPr>
          </a:p>
          <a:p>
            <a:r>
              <a:rPr lang="en-US" altLang="en-US" dirty="0">
                <a:ea typeface="ヒラギノ角ゴ Pro W3" charset="-128"/>
              </a:rPr>
              <a:t>Challenging norms, assumptions, expectations and stereotypes</a:t>
            </a:r>
          </a:p>
          <a:p>
            <a:endParaRPr lang="en-US" altLang="en-US" dirty="0">
              <a:ea typeface="ヒラギノ角ゴ Pro W3" charset="-128"/>
            </a:endParaRPr>
          </a:p>
          <a:p>
            <a:r>
              <a:rPr lang="en-US" altLang="en-US" dirty="0">
                <a:ea typeface="ヒラギノ角ゴ Pro W3" charset="-128"/>
              </a:rPr>
              <a:t>Promote transformation, adoption of new models, breaking out of boxes</a:t>
            </a:r>
          </a:p>
          <a:p>
            <a:endParaRPr lang="en-US" altLang="en-US" dirty="0">
              <a:ea typeface="ヒラギノ角ゴ Pro W3" charset="-128"/>
            </a:endParaRPr>
          </a:p>
          <a:p>
            <a:r>
              <a:rPr lang="en-US" altLang="en-US" dirty="0">
                <a:ea typeface="ヒラギノ角ゴ Pro W3" charset="-128"/>
              </a:rPr>
              <a:t>Inter-generational dialogue</a:t>
            </a:r>
          </a:p>
          <a:p>
            <a:endParaRPr lang="en-US" altLang="en-US" dirty="0">
              <a:ea typeface="ヒラギノ角ゴ Pro W3" charset="-128"/>
            </a:endParaRPr>
          </a:p>
          <a:p>
            <a:r>
              <a:rPr lang="en-US" altLang="en-US" dirty="0">
                <a:ea typeface="ヒラギノ角ゴ Pro W3" charset="-128"/>
              </a:rPr>
              <a:t>Highlighting health benefits</a:t>
            </a:r>
          </a:p>
          <a:p>
            <a:endParaRPr lang="en-US" altLang="en-US" dirty="0">
              <a:ea typeface="ヒラギノ角ゴ Pro W3" charset="-128"/>
            </a:endParaRPr>
          </a:p>
          <a:p>
            <a:r>
              <a:rPr lang="en-US" altLang="en-US" dirty="0">
                <a:ea typeface="ヒラギノ角ゴ Pro W3" charset="-128"/>
              </a:rPr>
              <a:t>Engaging peers in community change</a:t>
            </a:r>
          </a:p>
          <a:p>
            <a:endParaRPr lang="en-US" dirty="0"/>
          </a:p>
        </p:txBody>
      </p:sp>
      <p:sp>
        <p:nvSpPr>
          <p:cNvPr id="4" name="Slide Number Placeholder 3"/>
          <p:cNvSpPr>
            <a:spLocks noGrp="1"/>
          </p:cNvSpPr>
          <p:nvPr>
            <p:ph type="sldNum" sz="quarter" idx="10"/>
          </p:nvPr>
        </p:nvSpPr>
        <p:spPr/>
        <p:txBody>
          <a:bodyPr/>
          <a:lstStyle/>
          <a:p>
            <a:fld id="{087BB1CC-5965-4976-8330-E6D5BEAF7E49}" type="slidenum">
              <a:rPr lang="en-US" smtClean="0"/>
              <a:t>26</a:t>
            </a:fld>
            <a:endParaRPr lang="en-US" dirty="0"/>
          </a:p>
        </p:txBody>
      </p:sp>
    </p:spTree>
    <p:extLst>
      <p:ext uri="{BB962C8B-B14F-4D97-AF65-F5344CB8AC3E}">
        <p14:creationId xmlns:p14="http://schemas.microsoft.com/office/powerpoint/2010/main" val="655527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Promundo</a:t>
            </a:r>
            <a:r>
              <a:rPr lang="en-US" baseline="0" dirty="0"/>
              <a:t> and CT staff introduce ourselves</a:t>
            </a:r>
          </a:p>
          <a:p>
            <a:r>
              <a:rPr lang="en-US" baseline="0" dirty="0"/>
              <a:t>Show of hands- how many are working with young men?</a:t>
            </a:r>
          </a:p>
        </p:txBody>
      </p:sp>
      <p:sp>
        <p:nvSpPr>
          <p:cNvPr id="4" name="Slide Number Placeholder 3"/>
          <p:cNvSpPr>
            <a:spLocks noGrp="1"/>
          </p:cNvSpPr>
          <p:nvPr>
            <p:ph type="sldNum" sz="quarter" idx="10"/>
          </p:nvPr>
        </p:nvSpPr>
        <p:spPr/>
        <p:txBody>
          <a:bodyPr/>
          <a:lstStyle/>
          <a:p>
            <a:fld id="{087BB1CC-5965-4976-8330-E6D5BEAF7E49}" type="slidenum">
              <a:rPr lang="en-US" smtClean="0"/>
              <a:t>2</a:t>
            </a:fld>
            <a:endParaRPr lang="en-US" dirty="0"/>
          </a:p>
        </p:txBody>
      </p:sp>
    </p:spTree>
    <p:extLst>
      <p:ext uri="{BB962C8B-B14F-4D97-AF65-F5344CB8AC3E}">
        <p14:creationId xmlns:p14="http://schemas.microsoft.com/office/powerpoint/2010/main" val="938219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Elaborate on why we’re comparing country results</a:t>
            </a:r>
          </a:p>
        </p:txBody>
      </p:sp>
      <p:sp>
        <p:nvSpPr>
          <p:cNvPr id="4" name="Slide Number Placeholder 3"/>
          <p:cNvSpPr>
            <a:spLocks noGrp="1"/>
          </p:cNvSpPr>
          <p:nvPr>
            <p:ph type="sldNum" sz="quarter" idx="10"/>
          </p:nvPr>
        </p:nvSpPr>
        <p:spPr/>
        <p:txBody>
          <a:bodyPr/>
          <a:lstStyle/>
          <a:p>
            <a:fld id="{087BB1CC-5965-4976-8330-E6D5BEAF7E49}" type="slidenum">
              <a:rPr lang="en-US" smtClean="0"/>
              <a:t>27</a:t>
            </a:fld>
            <a:endParaRPr lang="en-US"/>
          </a:p>
        </p:txBody>
      </p:sp>
    </p:spTree>
    <p:extLst>
      <p:ext uri="{BB962C8B-B14F-4D97-AF65-F5344CB8AC3E}">
        <p14:creationId xmlns:p14="http://schemas.microsoft.com/office/powerpoint/2010/main" val="2379964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Columbia University: evaluating computer-assisted motivational interviewing (CAMI) intervention in the Bronx &amp; Upper Manhattan</a:t>
            </a:r>
          </a:p>
          <a:p>
            <a:pPr defTabSz="931774">
              <a:defRPr/>
            </a:pPr>
            <a:r>
              <a:rPr lang="en-US" dirty="0"/>
              <a:t>NYU: evaluating an teen pregnancy prevention program, “Fathers Raising Responsible Men” in South Bronx</a:t>
            </a:r>
          </a:p>
          <a:p>
            <a:pPr defTabSz="931774">
              <a:defRPr/>
            </a:pPr>
            <a:r>
              <a:rPr lang="en-US" dirty="0"/>
              <a:t>Promundo: evaluating an innovative teen pregnancy prevention curriculum, Manhood 2.0 in DC</a:t>
            </a:r>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087BB1CC-5965-4976-8330-E6D5BEAF7E49}" type="slidenum">
              <a:rPr lang="en-US" smtClean="0"/>
              <a:t>31</a:t>
            </a:fld>
            <a:endParaRPr lang="en-US" dirty="0"/>
          </a:p>
        </p:txBody>
      </p:sp>
    </p:spTree>
    <p:extLst>
      <p:ext uri="{BB962C8B-B14F-4D97-AF65-F5344CB8AC3E}">
        <p14:creationId xmlns:p14="http://schemas.microsoft.com/office/powerpoint/2010/main" val="4276987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Participants are randomly assigned to receive the Manhood 2.0 program or existing services at the implementation site, the Latin American Youth Center</a:t>
            </a:r>
          </a:p>
          <a:p>
            <a:endParaRPr lang="en-US" dirty="0"/>
          </a:p>
        </p:txBody>
      </p:sp>
      <p:sp>
        <p:nvSpPr>
          <p:cNvPr id="4" name="Slide Number Placeholder 3"/>
          <p:cNvSpPr>
            <a:spLocks noGrp="1"/>
          </p:cNvSpPr>
          <p:nvPr>
            <p:ph type="sldNum" sz="quarter" idx="10"/>
          </p:nvPr>
        </p:nvSpPr>
        <p:spPr/>
        <p:txBody>
          <a:bodyPr/>
          <a:lstStyle/>
          <a:p>
            <a:fld id="{087BB1CC-5965-4976-8330-E6D5BEAF7E49}" type="slidenum">
              <a:rPr lang="en-US" smtClean="0"/>
              <a:t>32</a:t>
            </a:fld>
            <a:endParaRPr lang="en-US" dirty="0"/>
          </a:p>
        </p:txBody>
      </p:sp>
    </p:spTree>
    <p:extLst>
      <p:ext uri="{BB962C8B-B14F-4D97-AF65-F5344CB8AC3E}">
        <p14:creationId xmlns:p14="http://schemas.microsoft.com/office/powerpoint/2010/main" val="1411165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a:t>
            </a:r>
            <a:r>
              <a:rPr lang="en-US" baseline="0" dirty="0"/>
              <a:t> had vaginal sex is changing. </a:t>
            </a:r>
            <a:endParaRPr lang="en-US" dirty="0"/>
          </a:p>
        </p:txBody>
      </p:sp>
      <p:sp>
        <p:nvSpPr>
          <p:cNvPr id="4" name="Slide Number Placeholder 3"/>
          <p:cNvSpPr>
            <a:spLocks noGrp="1"/>
          </p:cNvSpPr>
          <p:nvPr>
            <p:ph type="sldNum" sz="quarter" idx="10"/>
          </p:nvPr>
        </p:nvSpPr>
        <p:spPr/>
        <p:txBody>
          <a:bodyPr/>
          <a:lstStyle/>
          <a:p>
            <a:fld id="{087BB1CC-5965-4976-8330-E6D5BEAF7E49}" type="slidenum">
              <a:rPr lang="en-US" smtClean="0"/>
              <a:t>33</a:t>
            </a:fld>
            <a:endParaRPr lang="en-US"/>
          </a:p>
        </p:txBody>
      </p:sp>
    </p:spTree>
    <p:extLst>
      <p:ext uri="{BB962C8B-B14F-4D97-AF65-F5344CB8AC3E}">
        <p14:creationId xmlns:p14="http://schemas.microsoft.com/office/powerpoint/2010/main" val="2322982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BB1CC-5965-4976-8330-E6D5BEAF7E49}" type="slidenum">
              <a:rPr lang="en-US" smtClean="0"/>
              <a:t>35</a:t>
            </a:fld>
            <a:endParaRPr lang="en-US" dirty="0"/>
          </a:p>
        </p:txBody>
      </p:sp>
    </p:spTree>
    <p:extLst>
      <p:ext uri="{BB962C8B-B14F-4D97-AF65-F5344CB8AC3E}">
        <p14:creationId xmlns:p14="http://schemas.microsoft.com/office/powerpoint/2010/main" val="2732648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Characteristics</a:t>
            </a:r>
            <a:r>
              <a:rPr lang="en-US" baseline="0" dirty="0"/>
              <a:t> of those who took the baseline from the eligible pool</a:t>
            </a:r>
            <a:endParaRPr lang="en-US" dirty="0"/>
          </a:p>
        </p:txBody>
      </p:sp>
      <p:sp>
        <p:nvSpPr>
          <p:cNvPr id="4" name="Slide Number Placeholder 3"/>
          <p:cNvSpPr>
            <a:spLocks noGrp="1"/>
          </p:cNvSpPr>
          <p:nvPr>
            <p:ph type="sldNum" sz="quarter" idx="10"/>
          </p:nvPr>
        </p:nvSpPr>
        <p:spPr/>
        <p:txBody>
          <a:bodyPr/>
          <a:lstStyle/>
          <a:p>
            <a:fld id="{087BB1CC-5965-4976-8330-E6D5BEAF7E49}" type="slidenum">
              <a:rPr lang="en-US" smtClean="0"/>
              <a:t>36</a:t>
            </a:fld>
            <a:endParaRPr lang="en-US"/>
          </a:p>
        </p:txBody>
      </p:sp>
    </p:spTree>
    <p:extLst>
      <p:ext uri="{BB962C8B-B14F-4D97-AF65-F5344CB8AC3E}">
        <p14:creationId xmlns:p14="http://schemas.microsoft.com/office/powerpoint/2010/main" val="1932978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Almost half of youth not in a relationship</a:t>
            </a:r>
          </a:p>
        </p:txBody>
      </p:sp>
      <p:sp>
        <p:nvSpPr>
          <p:cNvPr id="4" name="Slide Number Placeholder 3"/>
          <p:cNvSpPr>
            <a:spLocks noGrp="1"/>
          </p:cNvSpPr>
          <p:nvPr>
            <p:ph type="sldNum" sz="quarter" idx="10"/>
          </p:nvPr>
        </p:nvSpPr>
        <p:spPr/>
        <p:txBody>
          <a:bodyPr/>
          <a:lstStyle/>
          <a:p>
            <a:fld id="{087BB1CC-5965-4976-8330-E6D5BEAF7E49}" type="slidenum">
              <a:rPr lang="en-US" smtClean="0"/>
              <a:t>37</a:t>
            </a:fld>
            <a:endParaRPr lang="en-US"/>
          </a:p>
        </p:txBody>
      </p:sp>
    </p:spTree>
    <p:extLst>
      <p:ext uri="{BB962C8B-B14F-4D97-AF65-F5344CB8AC3E}">
        <p14:creationId xmlns:p14="http://schemas.microsoft.com/office/powerpoint/2010/main" val="3141247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half of youth felt that they would likely get pregnant (even though they were not actively</a:t>
            </a:r>
            <a:r>
              <a:rPr lang="en-US" baseline="0" dirty="0"/>
              <a:t> planning to have a child) and more than half also said that that they would neither be happy or upset if they got pregnant- ambivalent.  </a:t>
            </a:r>
          </a:p>
          <a:p>
            <a:endParaRPr lang="en-US" baseline="0" dirty="0"/>
          </a:p>
          <a:p>
            <a:r>
              <a:rPr lang="en-US" baseline="0" dirty="0"/>
              <a:t>Among the youth (n = 5) who said they were likely to get someone pregnant in the next year:</a:t>
            </a:r>
          </a:p>
          <a:p>
            <a:pPr marL="171450" indent="-171450">
              <a:buFontTx/>
              <a:buChar char="-"/>
            </a:pPr>
            <a:r>
              <a:rPr lang="en-US" baseline="0" dirty="0"/>
              <a:t>1 participant said they would be a little upset</a:t>
            </a:r>
          </a:p>
          <a:p>
            <a:pPr marL="171450" indent="-171450">
              <a:buFontTx/>
              <a:buChar char="-"/>
            </a:pPr>
            <a:r>
              <a:rPr lang="en-US" baseline="0" dirty="0"/>
              <a:t>2 participants said they would be neither happy or upset</a:t>
            </a:r>
          </a:p>
          <a:p>
            <a:pPr marL="171450" indent="-171450">
              <a:buFontTx/>
              <a:buChar char="-"/>
            </a:pPr>
            <a:r>
              <a:rPr lang="en-US" baseline="0" dirty="0"/>
              <a:t>1 participant said they would be a little happy</a:t>
            </a:r>
          </a:p>
          <a:p>
            <a:pPr marL="171450" indent="-171450">
              <a:buFontTx/>
              <a:buChar char="-"/>
            </a:pPr>
            <a:r>
              <a:rPr lang="en-US" baseline="0" dirty="0"/>
              <a:t>1 participant said they would be very happy</a:t>
            </a:r>
            <a:endParaRPr lang="en-US" dirty="0"/>
          </a:p>
        </p:txBody>
      </p:sp>
      <p:sp>
        <p:nvSpPr>
          <p:cNvPr id="4" name="Slide Number Placeholder 3"/>
          <p:cNvSpPr>
            <a:spLocks noGrp="1"/>
          </p:cNvSpPr>
          <p:nvPr>
            <p:ph type="sldNum" sz="quarter" idx="10"/>
          </p:nvPr>
        </p:nvSpPr>
        <p:spPr/>
        <p:txBody>
          <a:bodyPr/>
          <a:lstStyle/>
          <a:p>
            <a:fld id="{087BB1CC-5965-4976-8330-E6D5BEAF7E49}" type="slidenum">
              <a:rPr lang="en-US" smtClean="0"/>
              <a:t>39</a:t>
            </a:fld>
            <a:endParaRPr lang="en-US"/>
          </a:p>
        </p:txBody>
      </p:sp>
    </p:spTree>
    <p:extLst>
      <p:ext uri="{BB962C8B-B14F-4D97-AF65-F5344CB8AC3E}">
        <p14:creationId xmlns:p14="http://schemas.microsoft.com/office/powerpoint/2010/main" val="2242481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Shortened teaching content, game, or demonstration included: rushing through activities due to shortage in time </a:t>
            </a:r>
          </a:p>
          <a:p>
            <a:endParaRPr lang="en-US" baseline="0" dirty="0"/>
          </a:p>
          <a:p>
            <a:r>
              <a:rPr lang="en-US" baseline="0" dirty="0"/>
              <a:t>Changed delivery of activity included: changing the order of activities or changing the instructions for activities</a:t>
            </a:r>
          </a:p>
          <a:p>
            <a:endParaRPr lang="en-US" baseline="0" dirty="0"/>
          </a:p>
          <a:p>
            <a:r>
              <a:rPr lang="en-US" baseline="0" dirty="0"/>
              <a:t>Eliminated part of activity: overlooking certain activities and discussions due to shortage in time</a:t>
            </a:r>
            <a:endParaRPr lang="en-US" dirty="0"/>
          </a:p>
        </p:txBody>
      </p:sp>
      <p:sp>
        <p:nvSpPr>
          <p:cNvPr id="4" name="Slide Number Placeholder 3"/>
          <p:cNvSpPr>
            <a:spLocks noGrp="1"/>
          </p:cNvSpPr>
          <p:nvPr>
            <p:ph type="sldNum" sz="quarter" idx="10"/>
          </p:nvPr>
        </p:nvSpPr>
        <p:spPr/>
        <p:txBody>
          <a:bodyPr/>
          <a:lstStyle/>
          <a:p>
            <a:fld id="{087BB1CC-5965-4976-8330-E6D5BEAF7E49}" type="slidenum">
              <a:rPr lang="en-US" smtClean="0"/>
              <a:t>40</a:t>
            </a:fld>
            <a:endParaRPr lang="en-US"/>
          </a:p>
        </p:txBody>
      </p:sp>
    </p:spTree>
    <p:extLst>
      <p:ext uri="{BB962C8B-B14F-4D97-AF65-F5344CB8AC3E}">
        <p14:creationId xmlns:p14="http://schemas.microsoft.com/office/powerpoint/2010/main" val="34870800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of 6 youth consistently attended all sessions</a:t>
            </a:r>
          </a:p>
        </p:txBody>
      </p:sp>
      <p:sp>
        <p:nvSpPr>
          <p:cNvPr id="4" name="Slide Number Placeholder 3"/>
          <p:cNvSpPr>
            <a:spLocks noGrp="1"/>
          </p:cNvSpPr>
          <p:nvPr>
            <p:ph type="sldNum" sz="quarter" idx="10"/>
          </p:nvPr>
        </p:nvSpPr>
        <p:spPr/>
        <p:txBody>
          <a:bodyPr/>
          <a:lstStyle/>
          <a:p>
            <a:fld id="{087BB1CC-5965-4976-8330-E6D5BEAF7E49}" type="slidenum">
              <a:rPr lang="en-US" smtClean="0"/>
              <a:t>41</a:t>
            </a:fld>
            <a:endParaRPr lang="en-US"/>
          </a:p>
        </p:txBody>
      </p:sp>
    </p:spTree>
    <p:extLst>
      <p:ext uri="{BB962C8B-B14F-4D97-AF65-F5344CB8AC3E}">
        <p14:creationId xmlns:p14="http://schemas.microsoft.com/office/powerpoint/2010/main" val="343740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pregnancy is defined as a young man fathering a pregnancy before the age of 25. Among men ages 20-24, 7% of pregnancies fathered were unwanted and 41% of pregnancies fathered were mistimed--vs. 6% unwanted and 29% mistimed among men ages 25-29. (Martinez et al., 2006)</a:t>
            </a:r>
          </a:p>
        </p:txBody>
      </p:sp>
      <p:sp>
        <p:nvSpPr>
          <p:cNvPr id="4" name="Slide Number Placeholder 3"/>
          <p:cNvSpPr>
            <a:spLocks noGrp="1"/>
          </p:cNvSpPr>
          <p:nvPr>
            <p:ph type="sldNum" sz="quarter" idx="10"/>
          </p:nvPr>
        </p:nvSpPr>
        <p:spPr/>
        <p:txBody>
          <a:bodyPr/>
          <a:lstStyle/>
          <a:p>
            <a:fld id="{087BB1CC-5965-4976-8330-E6D5BEAF7E49}" type="slidenum">
              <a:rPr lang="en-US" smtClean="0"/>
              <a:t>3</a:t>
            </a:fld>
            <a:endParaRPr lang="en-US"/>
          </a:p>
        </p:txBody>
      </p:sp>
    </p:spTree>
    <p:extLst>
      <p:ext uri="{BB962C8B-B14F-4D97-AF65-F5344CB8AC3E}">
        <p14:creationId xmlns:p14="http://schemas.microsoft.com/office/powerpoint/2010/main" val="2588267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Bullet 1</a:t>
            </a:r>
            <a:r>
              <a:rPr lang="en-US" baseline="0" dirty="0"/>
              <a:t> add-on: </a:t>
            </a:r>
            <a:r>
              <a:rPr lang="en-US" dirty="0"/>
              <a:t>Part of a larger debate about should</a:t>
            </a:r>
            <a:r>
              <a:rPr lang="en-US" baseline="0" dirty="0"/>
              <a:t> you offer incentives or should they just want to come? </a:t>
            </a:r>
            <a:endParaRPr lang="en-US" dirty="0"/>
          </a:p>
          <a:p>
            <a:endParaRPr lang="en-US" dirty="0"/>
          </a:p>
          <a:p>
            <a:pPr defTabSz="931774">
              <a:defRPr/>
            </a:pPr>
            <a:r>
              <a:rPr lang="en-US" dirty="0"/>
              <a:t>Bullet 2 add-on: These discussions were also seen as a comfortable, confidential, “be yourself” kind of atmosphere by participants.</a:t>
            </a:r>
          </a:p>
          <a:p>
            <a:endParaRPr lang="en-US" dirty="0"/>
          </a:p>
        </p:txBody>
      </p:sp>
      <p:sp>
        <p:nvSpPr>
          <p:cNvPr id="4" name="Slide Number Placeholder 3"/>
          <p:cNvSpPr>
            <a:spLocks noGrp="1"/>
          </p:cNvSpPr>
          <p:nvPr>
            <p:ph type="sldNum" sz="quarter" idx="10"/>
          </p:nvPr>
        </p:nvSpPr>
        <p:spPr/>
        <p:txBody>
          <a:bodyPr/>
          <a:lstStyle/>
          <a:p>
            <a:fld id="{087BB1CC-5965-4976-8330-E6D5BEAF7E49}" type="slidenum">
              <a:rPr lang="en-US" smtClean="0"/>
              <a:t>42</a:t>
            </a:fld>
            <a:endParaRPr lang="en-US"/>
          </a:p>
        </p:txBody>
      </p:sp>
    </p:spTree>
    <p:extLst>
      <p:ext uri="{BB962C8B-B14F-4D97-AF65-F5344CB8AC3E}">
        <p14:creationId xmlns:p14="http://schemas.microsoft.com/office/powerpoint/2010/main" val="14109846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Bullet 1 add-on: …., and who try to involve everyone and to hear all the participants’ opinions. </a:t>
            </a:r>
          </a:p>
          <a:p>
            <a:endParaRPr lang="en-US" dirty="0"/>
          </a:p>
        </p:txBody>
      </p:sp>
      <p:sp>
        <p:nvSpPr>
          <p:cNvPr id="4" name="Slide Number Placeholder 3"/>
          <p:cNvSpPr>
            <a:spLocks noGrp="1"/>
          </p:cNvSpPr>
          <p:nvPr>
            <p:ph type="sldNum" sz="quarter" idx="10"/>
          </p:nvPr>
        </p:nvSpPr>
        <p:spPr/>
        <p:txBody>
          <a:bodyPr/>
          <a:lstStyle/>
          <a:p>
            <a:fld id="{087BB1CC-5965-4976-8330-E6D5BEAF7E49}" type="slidenum">
              <a:rPr lang="en-US" smtClean="0"/>
              <a:t>43</a:t>
            </a:fld>
            <a:endParaRPr lang="en-US"/>
          </a:p>
        </p:txBody>
      </p:sp>
    </p:spTree>
    <p:extLst>
      <p:ext uri="{BB962C8B-B14F-4D97-AF65-F5344CB8AC3E}">
        <p14:creationId xmlns:p14="http://schemas.microsoft.com/office/powerpoint/2010/main" val="20743652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a:t>
            </a:r>
            <a:r>
              <a:rPr lang="en-US" dirty="0"/>
              <a:t> bullet: Didn’t implement with older youth due to low attendance</a:t>
            </a:r>
          </a:p>
          <a:p>
            <a:endParaRPr lang="en-US" dirty="0"/>
          </a:p>
          <a:p>
            <a:endParaRPr lang="en-US" dirty="0"/>
          </a:p>
          <a:p>
            <a:r>
              <a:rPr lang="en-US" dirty="0"/>
              <a:t>Will insert discussion questions</a:t>
            </a:r>
            <a:r>
              <a:rPr lang="en-US" baseline="0" dirty="0"/>
              <a:t> on engagement of youth in tpp programs</a:t>
            </a:r>
            <a:endParaRPr lang="en-US" dirty="0"/>
          </a:p>
        </p:txBody>
      </p:sp>
      <p:sp>
        <p:nvSpPr>
          <p:cNvPr id="4" name="Slide Number Placeholder 3"/>
          <p:cNvSpPr>
            <a:spLocks noGrp="1"/>
          </p:cNvSpPr>
          <p:nvPr>
            <p:ph type="sldNum" sz="quarter" idx="10"/>
          </p:nvPr>
        </p:nvSpPr>
        <p:spPr/>
        <p:txBody>
          <a:bodyPr/>
          <a:lstStyle/>
          <a:p>
            <a:fld id="{087BB1CC-5965-4976-8330-E6D5BEAF7E49}" type="slidenum">
              <a:rPr lang="en-US" smtClean="0"/>
              <a:t>44</a:t>
            </a:fld>
            <a:endParaRPr lang="en-US" dirty="0"/>
          </a:p>
        </p:txBody>
      </p:sp>
    </p:spTree>
    <p:extLst>
      <p:ext uri="{BB962C8B-B14F-4D97-AF65-F5344CB8AC3E}">
        <p14:creationId xmlns:p14="http://schemas.microsoft.com/office/powerpoint/2010/main" val="29912602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Manbox</a:t>
            </a:r>
            <a:r>
              <a:rPr lang="en-US" dirty="0"/>
              <a:t>: activity that allowed youth to brainstorm what society deems as acceptable or non-acceptable actions for men; encouraged youth to think outside of the “</a:t>
            </a:r>
            <a:r>
              <a:rPr lang="en-US" dirty="0" err="1"/>
              <a:t>Manbox</a:t>
            </a:r>
            <a:r>
              <a:rPr lang="en-US" dirty="0"/>
              <a:t>”</a:t>
            </a:r>
          </a:p>
        </p:txBody>
      </p:sp>
      <p:sp>
        <p:nvSpPr>
          <p:cNvPr id="4" name="Slide Number Placeholder 3"/>
          <p:cNvSpPr>
            <a:spLocks noGrp="1"/>
          </p:cNvSpPr>
          <p:nvPr>
            <p:ph type="sldNum" sz="quarter" idx="10"/>
          </p:nvPr>
        </p:nvSpPr>
        <p:spPr/>
        <p:txBody>
          <a:bodyPr/>
          <a:lstStyle/>
          <a:p>
            <a:fld id="{087BB1CC-5965-4976-8330-E6D5BEAF7E49}" type="slidenum">
              <a:rPr lang="en-US" smtClean="0"/>
              <a:t>46</a:t>
            </a:fld>
            <a:endParaRPr lang="en-US"/>
          </a:p>
        </p:txBody>
      </p:sp>
    </p:spTree>
    <p:extLst>
      <p:ext uri="{BB962C8B-B14F-4D97-AF65-F5344CB8AC3E}">
        <p14:creationId xmlns:p14="http://schemas.microsoft.com/office/powerpoint/2010/main" val="208927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Arial" panose="020B0604020202020204" pitchFamily="34" charset="0"/>
                <a:cs typeface="Arial" panose="020B0604020202020204" pitchFamily="34" charset="0"/>
              </a:rPr>
              <a:t>Most unmarried fathers under the age of 25 report that the pregnancy was unintended. </a:t>
            </a:r>
          </a:p>
          <a:p>
            <a:r>
              <a:rPr lang="en-US" sz="1200" b="0" dirty="0">
                <a:latin typeface="Arial" panose="020B0604020202020204" pitchFamily="34" charset="0"/>
                <a:cs typeface="Arial" panose="020B0604020202020204" pitchFamily="34" charset="0"/>
              </a:rPr>
              <a:t>Minority men are more likely to father a birth by age 25 than their white counterparts</a:t>
            </a:r>
            <a:endParaRPr lang="en-US" dirty="0"/>
          </a:p>
        </p:txBody>
      </p:sp>
      <p:sp>
        <p:nvSpPr>
          <p:cNvPr id="4" name="Slide Number Placeholder 3"/>
          <p:cNvSpPr>
            <a:spLocks noGrp="1"/>
          </p:cNvSpPr>
          <p:nvPr>
            <p:ph type="sldNum" sz="quarter" idx="10"/>
          </p:nvPr>
        </p:nvSpPr>
        <p:spPr/>
        <p:txBody>
          <a:bodyPr/>
          <a:lstStyle/>
          <a:p>
            <a:fld id="{087BB1CC-5965-4976-8330-E6D5BEAF7E49}" type="slidenum">
              <a:rPr lang="en-US" smtClean="0"/>
              <a:t>5</a:t>
            </a:fld>
            <a:endParaRPr lang="en-US"/>
          </a:p>
        </p:txBody>
      </p:sp>
    </p:spTree>
    <p:extLst>
      <p:ext uri="{BB962C8B-B14F-4D97-AF65-F5344CB8AC3E}">
        <p14:creationId xmlns:p14="http://schemas.microsoft.com/office/powerpoint/2010/main" val="1579630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r>
              <a:rPr lang="en-US" sz="1200" b="0" i="0" u="none" strike="noStrike" kern="1200" baseline="0" dirty="0">
                <a:solidFill>
                  <a:schemeClr val="tx1"/>
                </a:solidFill>
                <a:latin typeface="+mn-lt"/>
                <a:ea typeface="+mn-ea"/>
                <a:cs typeface="+mn-cs"/>
              </a:rPr>
              <a:t>These categories represent a continuum of intentionality</a:t>
            </a:r>
          </a:p>
          <a:p>
            <a:r>
              <a:rPr lang="en-US" sz="1200" b="0" i="0" u="none" strike="noStrike" kern="1200" baseline="0" dirty="0">
                <a:solidFill>
                  <a:schemeClr val="tx1"/>
                </a:solidFill>
                <a:latin typeface="+mn-lt"/>
                <a:ea typeface="+mn-ea"/>
                <a:cs typeface="+mn-cs"/>
              </a:rPr>
              <a:t>and emerged from inductive analysis of the fertility accounts of 171 men reporting</a:t>
            </a:r>
          </a:p>
          <a:p>
            <a:r>
              <a:rPr lang="en-US" sz="1200" b="0" i="0" u="none" strike="noStrike" kern="1200" baseline="0" dirty="0">
                <a:solidFill>
                  <a:schemeClr val="tx1"/>
                </a:solidFill>
                <a:latin typeface="+mn-lt"/>
                <a:ea typeface="+mn-ea"/>
                <a:cs typeface="+mn-cs"/>
              </a:rPr>
              <a:t>on 424 pregnancies, including those that were miscarried and terminated.2</a:t>
            </a:r>
          </a:p>
          <a:p>
            <a:r>
              <a:rPr lang="en-US" sz="1200" b="0" i="0" u="none" strike="noStrike" kern="1200" baseline="0" dirty="0">
                <a:solidFill>
                  <a:schemeClr val="tx1"/>
                </a:solidFill>
                <a:latin typeface="+mn-lt"/>
                <a:ea typeface="+mn-ea"/>
                <a:cs typeface="+mn-cs"/>
              </a:rPr>
              <a:t>They reflect the language that the men used to describe their intentions prior to</a:t>
            </a:r>
          </a:p>
          <a:p>
            <a:r>
              <a:rPr lang="en-US" sz="1200" b="0" i="0" u="none" strike="noStrike" kern="1200" baseline="0" dirty="0">
                <a:solidFill>
                  <a:schemeClr val="tx1"/>
                </a:solidFill>
                <a:latin typeface="+mn-lt"/>
                <a:ea typeface="+mn-ea"/>
                <a:cs typeface="+mn-cs"/>
              </a:rPr>
              <a:t>conception and capture some of the complexity of the fertility process. We show</a:t>
            </a:r>
          </a:p>
          <a:p>
            <a:r>
              <a:rPr lang="en-US" sz="1200" b="0" i="0" u="none" strike="noStrike" kern="1200" baseline="0" dirty="0">
                <a:solidFill>
                  <a:schemeClr val="tx1"/>
                </a:solidFill>
                <a:latin typeface="+mn-lt"/>
                <a:ea typeface="+mn-ea"/>
                <a:cs typeface="+mn-cs"/>
              </a:rPr>
              <a:t>that the majority of these pregnancies were neither planned nor accidental but</a:t>
            </a:r>
          </a:p>
          <a:p>
            <a:r>
              <a:rPr lang="en-US" sz="1200" b="0" i="0" u="none" strike="noStrike" kern="1200" baseline="0" dirty="0">
                <a:solidFill>
                  <a:schemeClr val="tx1"/>
                </a:solidFill>
                <a:latin typeface="+mn-lt"/>
                <a:ea typeface="+mn-ea"/>
                <a:cs typeface="+mn-cs"/>
              </a:rPr>
              <a:t>somewhere in between (the intermediate categories of </a:t>
            </a:r>
            <a:r>
              <a:rPr lang="en-US" sz="1200" b="0" i="1" u="none" strike="noStrike" kern="1200" baseline="0" dirty="0">
                <a:solidFill>
                  <a:schemeClr val="tx1"/>
                </a:solidFill>
                <a:latin typeface="+mn-lt"/>
                <a:ea typeface="+mn-ea"/>
                <a:cs typeface="+mn-cs"/>
              </a:rPr>
              <a:t>just not thinking </a:t>
            </a:r>
            <a:r>
              <a:rPr lang="en-US" sz="1200" b="0" i="0" u="none" strike="noStrike" kern="1200" baseline="0" dirty="0">
                <a:solidFill>
                  <a:schemeClr val="tx1"/>
                </a:solidFill>
                <a:latin typeface="+mn-lt"/>
                <a:ea typeface="+mn-ea"/>
                <a:cs typeface="+mn-cs"/>
              </a:rPr>
              <a:t>and</a:t>
            </a:r>
          </a:p>
          <a:p>
            <a:r>
              <a:rPr lang="en-US" sz="1200" b="0" i="1" u="none" strike="noStrike" kern="1200" baseline="0" dirty="0">
                <a:solidFill>
                  <a:schemeClr val="tx1"/>
                </a:solidFill>
                <a:latin typeface="+mn-lt"/>
                <a:ea typeface="+mn-ea"/>
                <a:cs typeface="+mn-cs"/>
              </a:rPr>
              <a:t>unplanned but not unexpected</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Accidental- father believed he was infertile or birth control was being used (17%)</a:t>
            </a:r>
          </a:p>
          <a:p>
            <a:r>
              <a:rPr lang="en-US" sz="1200" b="0" i="0" u="none" strike="noStrike" kern="1200" baseline="0" dirty="0">
                <a:solidFill>
                  <a:schemeClr val="tx1"/>
                </a:solidFill>
                <a:latin typeface="+mn-lt"/>
                <a:ea typeface="+mn-ea"/>
                <a:cs typeface="+mn-cs"/>
              </a:rPr>
              <a:t>Just not thinking- where the father knowingly engaged in unprotected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sex but claimed he did not think much about the consequences), (50%)</a:t>
            </a:r>
            <a:r>
              <a:rPr lang="en-US" dirty="0">
                <a:latin typeface="Arial" panose="020B0604020202020204" pitchFamily="34" charset="0"/>
                <a:cs typeface="Arial" panose="020B0604020202020204" pitchFamily="34" charset="0"/>
              </a:rPr>
              <a:t> Men in most difficult financial situations and least stable relationships were in the </a:t>
            </a:r>
            <a:r>
              <a:rPr lang="en-US" i="1" dirty="0">
                <a:latin typeface="Arial" panose="020B0604020202020204" pitchFamily="34" charset="0"/>
                <a:cs typeface="Arial" panose="020B0604020202020204" pitchFamily="34" charset="0"/>
              </a:rPr>
              <a:t>just not thinking </a:t>
            </a:r>
            <a:r>
              <a:rPr lang="en-US" dirty="0">
                <a:latin typeface="Arial" panose="020B0604020202020204" pitchFamily="34" charset="0"/>
                <a:cs typeface="Arial" panose="020B0604020202020204" pitchFamily="34" charset="0"/>
              </a:rPr>
              <a:t>category.</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Unplanned but not expected- where the father knowingly engaged in unprotected sex and</a:t>
            </a:r>
          </a:p>
          <a:p>
            <a:r>
              <a:rPr lang="en-US" sz="1200" b="0" i="0" u="none" strike="noStrike" kern="1200" baseline="0" dirty="0">
                <a:solidFill>
                  <a:schemeClr val="tx1"/>
                </a:solidFill>
                <a:latin typeface="+mn-lt"/>
                <a:ea typeface="+mn-ea"/>
                <a:cs typeface="+mn-cs"/>
              </a:rPr>
              <a:t>claimed he considered the consequences and was agreeable to the possibility of</a:t>
            </a:r>
          </a:p>
          <a:p>
            <a:r>
              <a:rPr lang="en-US" sz="1200" b="0" i="0" u="none" strike="noStrike" kern="1200" baseline="0" dirty="0">
                <a:solidFill>
                  <a:schemeClr val="tx1"/>
                </a:solidFill>
                <a:latin typeface="+mn-lt"/>
                <a:ea typeface="+mn-ea"/>
                <a:cs typeface="+mn-cs"/>
              </a:rPr>
              <a:t>Pregnancy</a:t>
            </a:r>
          </a:p>
          <a:p>
            <a:r>
              <a:rPr lang="en-US" sz="1200" b="0" i="0" u="none" strike="noStrike" kern="1200" baseline="0" dirty="0">
                <a:solidFill>
                  <a:schemeClr val="tx1"/>
                </a:solidFill>
                <a:latin typeface="+mn-lt"/>
                <a:ea typeface="+mn-ea"/>
                <a:cs typeface="+mn-cs"/>
              </a:rPr>
              <a:t>Planned- couple agrees and takes steps to do so. (15%)</a:t>
            </a:r>
            <a:endParaRPr lang="en-US" dirty="0"/>
          </a:p>
          <a:p>
            <a:pPr defTabSz="931774">
              <a:defRPr/>
            </a:pPr>
            <a:endParaRPr lang="en-US" dirty="0"/>
          </a:p>
          <a:p>
            <a:pPr defTabSz="931774">
              <a:defRPr/>
            </a:pPr>
            <a:r>
              <a:rPr lang="en-US" dirty="0"/>
              <a:t>This ambivalent attitude towards pregnancy was also found among teens and young mothers.</a:t>
            </a:r>
            <a:r>
              <a:rPr lang="en-US" baseline="30000" dirty="0"/>
              <a:t> </a:t>
            </a:r>
            <a:r>
              <a:rPr lang="en-US" sz="800" dirty="0"/>
              <a:t>(Bruckner et al., 2004; Baldwin, 2013).</a:t>
            </a:r>
          </a:p>
          <a:p>
            <a:endParaRPr lang="en-US" dirty="0"/>
          </a:p>
          <a:p>
            <a:r>
              <a:rPr lang="en-US" dirty="0"/>
              <a:t>Young fathers-</a:t>
            </a:r>
            <a:r>
              <a:rPr lang="en-US" baseline="0" dirty="0"/>
              <a:t> below the poverty line.  </a:t>
            </a:r>
            <a:endParaRPr lang="en-US" dirty="0"/>
          </a:p>
        </p:txBody>
      </p:sp>
      <p:sp>
        <p:nvSpPr>
          <p:cNvPr id="4" name="Slide Number Placeholder 3"/>
          <p:cNvSpPr>
            <a:spLocks noGrp="1"/>
          </p:cNvSpPr>
          <p:nvPr>
            <p:ph type="sldNum" sz="quarter" idx="10"/>
          </p:nvPr>
        </p:nvSpPr>
        <p:spPr/>
        <p:txBody>
          <a:bodyPr/>
          <a:lstStyle/>
          <a:p>
            <a:fld id="{087BB1CC-5965-4976-8330-E6D5BEAF7E49}" type="slidenum">
              <a:rPr lang="en-US" smtClean="0"/>
              <a:t>6</a:t>
            </a:fld>
            <a:endParaRPr lang="en-US" dirty="0"/>
          </a:p>
        </p:txBody>
      </p:sp>
    </p:spTree>
    <p:extLst>
      <p:ext uri="{BB962C8B-B14F-4D97-AF65-F5344CB8AC3E}">
        <p14:creationId xmlns:p14="http://schemas.microsoft.com/office/powerpoint/2010/main" val="3323240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Did not think of consequences </a:t>
            </a:r>
          </a:p>
          <a:p>
            <a:pPr defTabSz="931774">
              <a:defRPr/>
            </a:pPr>
            <a:endParaRPr lang="en-US" dirty="0"/>
          </a:p>
          <a:p>
            <a:r>
              <a:rPr lang="en-US" dirty="0">
                <a:latin typeface="Arial" panose="020B0604020202020204" pitchFamily="34" charset="0"/>
                <a:cs typeface="Arial" panose="020B0604020202020204" pitchFamily="34" charset="0"/>
              </a:rPr>
              <a:t>Author interpretation of data:</a:t>
            </a:r>
          </a:p>
          <a:p>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Fathers had no desire for pregnancy and embrace fatherhood when it comes</a:t>
            </a:r>
          </a:p>
          <a:p>
            <a:pPr lvl="1"/>
            <a:r>
              <a:rPr lang="en-US" dirty="0">
                <a:latin typeface="Arial" panose="020B0604020202020204" pitchFamily="34" charset="0"/>
                <a:cs typeface="Arial" panose="020B0604020202020204" pitchFamily="34" charset="0"/>
              </a:rPr>
              <a:t>Fatherhood is at least ambivalently desired </a:t>
            </a:r>
            <a:endParaRPr lang="en-US" dirty="0"/>
          </a:p>
          <a:p>
            <a:pPr defTabSz="931774">
              <a:defRPr/>
            </a:pPr>
            <a:endParaRPr lang="en-US" dirty="0"/>
          </a:p>
          <a:p>
            <a:pPr defTabSz="931774">
              <a:defRPr/>
            </a:pPr>
            <a:r>
              <a:rPr lang="en-US" dirty="0"/>
              <a:t>**POTENTIAL CUT**</a:t>
            </a:r>
          </a:p>
          <a:p>
            <a:pPr defTabSz="931774">
              <a:defRPr/>
            </a:pPr>
            <a:r>
              <a:rPr lang="en-US" dirty="0"/>
              <a:t>Interviews with low-income fathers to assess their motivation for having children, despite their low intentions and/or socioeconomic disadvantage found that</a:t>
            </a:r>
            <a:r>
              <a:rPr lang="en-US" baseline="30000" dirty="0"/>
              <a:t>9</a:t>
            </a:r>
            <a:r>
              <a:rPr lang="en-US" dirty="0"/>
              <a:t>…</a:t>
            </a:r>
          </a:p>
          <a:p>
            <a:pPr defTabSz="931774">
              <a:defRPr/>
            </a:pPr>
            <a:endParaRPr lang="en-US" dirty="0"/>
          </a:p>
          <a:p>
            <a:pPr defTabSz="931774">
              <a:defRPr/>
            </a:pPr>
            <a:r>
              <a:rPr lang="en-US" dirty="0"/>
              <a:t>Some men contributed their child’s conception to “just not thinking,” or not placing importance on preventing pregnancy—these men reported engaging in other risk-behaviors during the time of their child’s conceptions (e.g. delinquency, sex with multiple partners)</a:t>
            </a:r>
          </a:p>
          <a:p>
            <a:pPr defTabSz="931774">
              <a:defRPr/>
            </a:pPr>
            <a:endParaRPr lang="en-US" dirty="0"/>
          </a:p>
          <a:p>
            <a:pPr defTabSz="931774">
              <a:defRPr/>
            </a:pPr>
            <a:r>
              <a:rPr lang="en-US" dirty="0"/>
              <a:t>Other men who considered themselves to be in better economic situations and had more relationship stability when their child was conceived, were open to fatherhood—but not actively planning to get their partner pregnant</a:t>
            </a:r>
          </a:p>
          <a:p>
            <a:pPr defTabSz="931774">
              <a:defRPr/>
            </a:pPr>
            <a:endParaRPr lang="en-US" dirty="0"/>
          </a:p>
          <a:p>
            <a:pPr defTabSz="931774">
              <a:defRPr/>
            </a:pPr>
            <a:r>
              <a:rPr lang="en-US" dirty="0"/>
              <a:t>The findings suggest that the majority of fathers did not have strong intentions to get their partner pregnant; yet, they left the risk for pregnancy to “chance.” Researchers propose that despite the economic disadvantage of these fathers, some men may view fatherhood as desired source for meaning and identity</a:t>
            </a:r>
          </a:p>
        </p:txBody>
      </p:sp>
      <p:sp>
        <p:nvSpPr>
          <p:cNvPr id="4" name="Slide Number Placeholder 3"/>
          <p:cNvSpPr>
            <a:spLocks noGrp="1"/>
          </p:cNvSpPr>
          <p:nvPr>
            <p:ph type="sldNum" sz="quarter" idx="10"/>
          </p:nvPr>
        </p:nvSpPr>
        <p:spPr/>
        <p:txBody>
          <a:bodyPr/>
          <a:lstStyle/>
          <a:p>
            <a:fld id="{087BB1CC-5965-4976-8330-E6D5BEAF7E49}" type="slidenum">
              <a:rPr lang="en-US" smtClean="0"/>
              <a:t>7</a:t>
            </a:fld>
            <a:endParaRPr lang="en-US" dirty="0"/>
          </a:p>
        </p:txBody>
      </p:sp>
    </p:spTree>
    <p:extLst>
      <p:ext uri="{BB962C8B-B14F-4D97-AF65-F5344CB8AC3E}">
        <p14:creationId xmlns:p14="http://schemas.microsoft.com/office/powerpoint/2010/main" val="1701847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disconnect</a:t>
            </a:r>
            <a:r>
              <a:rPr lang="en-US" baseline="0" dirty="0"/>
              <a:t> when only 15% of births are planned.  </a:t>
            </a:r>
          </a:p>
          <a:p>
            <a:endParaRPr lang="en-US" baseline="0" dirty="0"/>
          </a:p>
          <a:p>
            <a:r>
              <a:rPr lang="en-US" baseline="0" dirty="0"/>
              <a:t>What do you think contributes to this disconnect?</a:t>
            </a:r>
          </a:p>
          <a:p>
            <a:endParaRPr lang="en-US" baseline="0" dirty="0"/>
          </a:p>
          <a:p>
            <a:r>
              <a:rPr lang="en-US" baseline="0" dirty="0"/>
              <a:t>There might be the larger question of should we close the gap between intentions and behaviors?</a:t>
            </a:r>
          </a:p>
          <a:p>
            <a:endParaRPr lang="en-US" baseline="0" dirty="0"/>
          </a:p>
          <a:p>
            <a:r>
              <a:rPr lang="en-US" dirty="0"/>
              <a:t>Talk to people at table</a:t>
            </a:r>
            <a:r>
              <a:rPr lang="en-US" baseline="0" dirty="0"/>
              <a:t> (3 tables take first and 3 tables take second). 5 minutes to discuss, 5 report back. </a:t>
            </a:r>
            <a:endParaRPr lang="en-US" dirty="0"/>
          </a:p>
        </p:txBody>
      </p:sp>
      <p:sp>
        <p:nvSpPr>
          <p:cNvPr id="4" name="Slide Number Placeholder 3"/>
          <p:cNvSpPr>
            <a:spLocks noGrp="1"/>
          </p:cNvSpPr>
          <p:nvPr>
            <p:ph type="sldNum" sz="quarter" idx="10"/>
          </p:nvPr>
        </p:nvSpPr>
        <p:spPr/>
        <p:txBody>
          <a:bodyPr/>
          <a:lstStyle/>
          <a:p>
            <a:fld id="{087BB1CC-5965-4976-8330-E6D5BEAF7E49}" type="slidenum">
              <a:rPr lang="en-US" smtClean="0"/>
              <a:t>8</a:t>
            </a:fld>
            <a:endParaRPr lang="en-US" dirty="0"/>
          </a:p>
        </p:txBody>
      </p:sp>
    </p:spTree>
    <p:extLst>
      <p:ext uri="{BB962C8B-B14F-4D97-AF65-F5344CB8AC3E}">
        <p14:creationId xmlns:p14="http://schemas.microsoft.com/office/powerpoint/2010/main" val="2114145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BB1CC-5965-4976-8330-E6D5BEAF7E49}" type="slidenum">
              <a:rPr lang="en-US" smtClean="0"/>
              <a:t>10</a:t>
            </a:fld>
            <a:endParaRPr lang="en-US"/>
          </a:p>
        </p:txBody>
      </p:sp>
    </p:spTree>
    <p:extLst>
      <p:ext uri="{BB962C8B-B14F-4D97-AF65-F5344CB8AC3E}">
        <p14:creationId xmlns:p14="http://schemas.microsoft.com/office/powerpoint/2010/main" val="2150861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Arial" panose="020B0604020202020204" pitchFamily="34" charset="0"/>
                <a:cs typeface="Arial" panose="020B0604020202020204" pitchFamily="34" charset="0"/>
              </a:rPr>
              <a:t>Young minority men report especially low rates of contraceptive knowledge, especially for LARCs. (Marshall &amp; Gomez, 2015; Frost et al., 2012; </a:t>
            </a:r>
            <a:r>
              <a:rPr lang="en-US" dirty="0" err="1">
                <a:latin typeface="Arial" panose="020B0604020202020204" pitchFamily="34" charset="0"/>
                <a:cs typeface="Arial" panose="020B0604020202020204" pitchFamily="34" charset="0"/>
              </a:rPr>
              <a:t>Borrero</a:t>
            </a:r>
            <a:r>
              <a:rPr lang="en-US" dirty="0">
                <a:latin typeface="Arial" panose="020B0604020202020204" pitchFamily="34" charset="0"/>
                <a:cs typeface="Arial" panose="020B0604020202020204" pitchFamily="34" charset="0"/>
              </a:rPr>
              <a:t> et al., 2013)</a:t>
            </a:r>
            <a:endParaRPr lang="en-US" b="1" i="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87BB1CC-5965-4976-8330-E6D5BEAF7E49}" type="slidenum">
              <a:rPr lang="en-US" smtClean="0"/>
              <a:t>11</a:t>
            </a:fld>
            <a:endParaRPr lang="en-US"/>
          </a:p>
        </p:txBody>
      </p:sp>
    </p:spTree>
    <p:extLst>
      <p:ext uri="{BB962C8B-B14F-4D97-AF65-F5344CB8AC3E}">
        <p14:creationId xmlns:p14="http://schemas.microsoft.com/office/powerpoint/2010/main" val="11182766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524000"/>
            <a:ext cx="10972800" cy="1143000"/>
          </a:xfrm>
        </p:spPr>
        <p:txBody>
          <a:bodyPr>
            <a:normAutofit/>
          </a:bodyPr>
          <a:lstStyle>
            <a:lvl1pPr algn="ctr">
              <a:defRPr sz="3600" b="1">
                <a:solidFill>
                  <a:schemeClr val="accent1"/>
                </a:solidFill>
                <a:latin typeface="+mj-lt"/>
              </a:defRPr>
            </a:lvl1pPr>
          </a:lstStyle>
          <a:p>
            <a:r>
              <a:rPr lang="en-US" dirty="0"/>
              <a:t>Click to edit Master title style</a:t>
            </a:r>
            <a:br>
              <a:rPr lang="en-US" dirty="0"/>
            </a:br>
            <a:endParaRPr lang="en-US" dirty="0"/>
          </a:p>
        </p:txBody>
      </p:sp>
      <p:sp>
        <p:nvSpPr>
          <p:cNvPr id="3" name="Subtitle 2"/>
          <p:cNvSpPr>
            <a:spLocks noGrp="1"/>
          </p:cNvSpPr>
          <p:nvPr>
            <p:ph type="subTitle" idx="1"/>
          </p:nvPr>
        </p:nvSpPr>
        <p:spPr>
          <a:xfrm>
            <a:off x="609600" y="2667000"/>
            <a:ext cx="10972800" cy="850900"/>
          </a:xfrm>
        </p:spPr>
        <p:txBody>
          <a:bodyPr>
            <a:normAutofit/>
          </a:bodyPr>
          <a:lstStyle>
            <a:lvl1pPr marL="0" indent="0" algn="ctr">
              <a:buNone/>
              <a:defRPr sz="260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045" y="457200"/>
            <a:ext cx="2309341" cy="643632"/>
          </a:xfrm>
          <a:prstGeom prst="rect">
            <a:avLst/>
          </a:prstGeom>
        </p:spPr>
      </p:pic>
      <p:sp>
        <p:nvSpPr>
          <p:cNvPr id="25" name="Content Placeholder 24"/>
          <p:cNvSpPr>
            <a:spLocks noGrp="1"/>
          </p:cNvSpPr>
          <p:nvPr>
            <p:ph sz="quarter" idx="10" hasCustomPrompt="1"/>
          </p:nvPr>
        </p:nvSpPr>
        <p:spPr>
          <a:xfrm>
            <a:off x="609600" y="4114800"/>
            <a:ext cx="10972800" cy="304800"/>
          </a:xfrm>
        </p:spPr>
        <p:txBody>
          <a:bodyPr>
            <a:noAutofit/>
          </a:bodyPr>
          <a:lstStyle>
            <a:lvl1pPr algn="ctr">
              <a:buNone/>
              <a:defRPr sz="1600" b="0" baseline="0">
                <a:solidFill>
                  <a:schemeClr val="accent4"/>
                </a:solidFill>
              </a:defRPr>
            </a:lvl1pPr>
          </a:lstStyle>
          <a:p>
            <a:pPr lvl="0"/>
            <a:r>
              <a:rPr lang="en-US" dirty="0"/>
              <a:t>August 27, 2013</a:t>
            </a:r>
          </a:p>
        </p:txBody>
      </p:sp>
      <p:sp>
        <p:nvSpPr>
          <p:cNvPr id="29" name="Text Placeholder 28"/>
          <p:cNvSpPr>
            <a:spLocks noGrp="1"/>
          </p:cNvSpPr>
          <p:nvPr>
            <p:ph type="body" sz="quarter" idx="12" hasCustomPrompt="1"/>
          </p:nvPr>
        </p:nvSpPr>
        <p:spPr>
          <a:xfrm>
            <a:off x="609600" y="3733800"/>
            <a:ext cx="10972800" cy="381000"/>
          </a:xfrm>
        </p:spPr>
        <p:txBody>
          <a:bodyPr>
            <a:noAutofit/>
          </a:bodyPr>
          <a:lstStyle>
            <a:lvl1pPr algn="ctr">
              <a:lnSpc>
                <a:spcPts val="2100"/>
              </a:lnSpc>
              <a:buNone/>
              <a:defRPr sz="2000" baseline="0">
                <a:solidFill>
                  <a:schemeClr val="accent4"/>
                </a:solidFill>
              </a:defRPr>
            </a:lvl1pPr>
          </a:lstStyle>
          <a:p>
            <a:pPr lvl="0"/>
            <a:r>
              <a:rPr lang="en-US" dirty="0"/>
              <a:t>Presented to (Name of Meeting), (City), (State)</a:t>
            </a:r>
          </a:p>
        </p:txBody>
      </p:sp>
      <p:cxnSp>
        <p:nvCxnSpPr>
          <p:cNvPr id="6" name="Straight Connector 5"/>
          <p:cNvCxnSpPr/>
          <p:nvPr userDrawn="1"/>
        </p:nvCxnSpPr>
        <p:spPr>
          <a:xfrm>
            <a:off x="3454400" y="3587393"/>
            <a:ext cx="56896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9" name="Picture 8" descr="C:\Users\mjohnson\AppData\Local\Microsoft\Windows\Temporary Internet Files\Content.Outlook\86ZEGH11\Promundo_Logo_H_small (003).jpg"/>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03828" y="443843"/>
            <a:ext cx="1978572" cy="458513"/>
          </a:xfrm>
          <a:prstGeom prst="rect">
            <a:avLst/>
          </a:prstGeom>
          <a:noFill/>
          <a:ln>
            <a:noFill/>
          </a:ln>
        </p:spPr>
      </p:pic>
    </p:spTree>
    <p:extLst>
      <p:ext uri="{BB962C8B-B14F-4D97-AF65-F5344CB8AC3E}">
        <p14:creationId xmlns:p14="http://schemas.microsoft.com/office/powerpoint/2010/main" val="2785919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52B4A0-0059-4FE8-A7EB-8888B9411253}"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31E8DD-A13C-4FE8-9F3C-353625DF4E15}" type="slidenum">
              <a:rPr lang="en-US" smtClean="0"/>
              <a:t>‹#›</a:t>
            </a:fld>
            <a:endParaRPr lang="en-US"/>
          </a:p>
        </p:txBody>
      </p:sp>
    </p:spTree>
    <p:extLst>
      <p:ext uri="{BB962C8B-B14F-4D97-AF65-F5344CB8AC3E}">
        <p14:creationId xmlns:p14="http://schemas.microsoft.com/office/powerpoint/2010/main" val="984028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52B4A0-0059-4FE8-A7EB-8888B9411253}"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1E8DD-A13C-4FE8-9F3C-353625DF4E15}" type="slidenum">
              <a:rPr lang="en-US" smtClean="0"/>
              <a:t>‹#›</a:t>
            </a:fld>
            <a:endParaRPr lang="en-US"/>
          </a:p>
        </p:txBody>
      </p:sp>
    </p:spTree>
    <p:extLst>
      <p:ext uri="{BB962C8B-B14F-4D97-AF65-F5344CB8AC3E}">
        <p14:creationId xmlns:p14="http://schemas.microsoft.com/office/powerpoint/2010/main" val="1538632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52B4A0-0059-4FE8-A7EB-8888B9411253}"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1E8DD-A13C-4FE8-9F3C-353625DF4E15}" type="slidenum">
              <a:rPr lang="en-US" smtClean="0"/>
              <a:t>‹#›</a:t>
            </a:fld>
            <a:endParaRPr lang="en-US"/>
          </a:p>
        </p:txBody>
      </p:sp>
    </p:spTree>
    <p:extLst>
      <p:ext uri="{BB962C8B-B14F-4D97-AF65-F5344CB8AC3E}">
        <p14:creationId xmlns:p14="http://schemas.microsoft.com/office/powerpoint/2010/main" val="733963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54656"/>
            <a:ext cx="10871200" cy="761616"/>
          </a:xfrm>
        </p:spPr>
        <p:txBody>
          <a:bodyPr anchor="t">
            <a:normAutofit/>
          </a:bodyPr>
          <a:lstStyle>
            <a:lvl1pPr algn="l">
              <a:defRPr sz="3000" b="1">
                <a:solidFill>
                  <a:srgbClr val="007DC3"/>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885390"/>
            <a:ext cx="10871200" cy="4200751"/>
          </a:xfrm>
        </p:spPr>
        <p:txBody>
          <a:bodyPr/>
          <a:lstStyle>
            <a:lvl1pPr>
              <a:defRPr sz="2400" b="0">
                <a:solidFill>
                  <a:schemeClr val="tx1"/>
                </a:solidFill>
              </a:defRPr>
            </a:lvl1pPr>
            <a:lvl2pPr>
              <a:defRPr sz="2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  Third level</a:t>
            </a:r>
          </a:p>
          <a:p>
            <a:pPr lvl="3"/>
            <a:r>
              <a:rPr lang="en-US" dirty="0"/>
              <a:t>Fourth level</a:t>
            </a:r>
          </a:p>
          <a:p>
            <a:pPr lvl="4"/>
            <a:r>
              <a:rPr lang="en-US" dirty="0"/>
              <a:t>-  Fifth level</a:t>
            </a:r>
          </a:p>
        </p:txBody>
      </p:sp>
      <p:cxnSp>
        <p:nvCxnSpPr>
          <p:cNvPr id="27" name="Straight Connector 26"/>
          <p:cNvCxnSpPr/>
          <p:nvPr userDrawn="1"/>
        </p:nvCxnSpPr>
        <p:spPr>
          <a:xfrm rot="5400000">
            <a:off x="685358" y="6485551"/>
            <a:ext cx="284328" cy="2117"/>
          </a:xfrm>
          <a:prstGeom prst="line">
            <a:avLst/>
          </a:prstGeom>
          <a:ln>
            <a:solidFill>
              <a:srgbClr val="FF9933"/>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558" y="6126163"/>
            <a:ext cx="2306787" cy="602623"/>
          </a:xfrm>
          <a:prstGeom prst="rect">
            <a:avLst/>
          </a:prstGeom>
        </p:spPr>
      </p:pic>
      <p:pic>
        <p:nvPicPr>
          <p:cNvPr id="10" name="Picture 9" descr="C:\Users\mjohnson\AppData\Local\Microsoft\Windows\Temporary Internet Files\Content.Outlook\86ZEGH11\Promundo_Logo_H_small (003).jpg"/>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02228" y="6198217"/>
            <a:ext cx="1978572" cy="458513"/>
          </a:xfrm>
          <a:prstGeom prst="rect">
            <a:avLst/>
          </a:prstGeom>
          <a:noFill/>
          <a:ln>
            <a:noFill/>
          </a:ln>
        </p:spPr>
      </p:pic>
    </p:spTree>
    <p:extLst>
      <p:ext uri="{BB962C8B-B14F-4D97-AF65-F5344CB8AC3E}">
        <p14:creationId xmlns:p14="http://schemas.microsoft.com/office/powerpoint/2010/main" val="2914815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1652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52B4A0-0059-4FE8-A7EB-8888B9411253}"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1E8DD-A13C-4FE8-9F3C-353625DF4E15}" type="slidenum">
              <a:rPr lang="en-US" smtClean="0"/>
              <a:t>‹#›</a:t>
            </a:fld>
            <a:endParaRPr lang="en-US"/>
          </a:p>
        </p:txBody>
      </p:sp>
      <p:pic>
        <p:nvPicPr>
          <p:cNvPr id="9" name="Picture 8"/>
          <p:cNvPicPr/>
          <p:nvPr userDrawn="1"/>
        </p:nvPicPr>
        <p:blipFill>
          <a:blip r:embed="rId2">
            <a:extLst>
              <a:ext uri="{28A0092B-C50C-407E-A947-70E740481C1C}">
                <a14:useLocalDpi xmlns:a14="http://schemas.microsoft.com/office/drawing/2010/main" val="0"/>
              </a:ext>
            </a:extLst>
          </a:blip>
          <a:stretch>
            <a:fillRect/>
          </a:stretch>
        </p:blipFill>
        <p:spPr>
          <a:xfrm>
            <a:off x="638504" y="6073775"/>
            <a:ext cx="2190750" cy="647700"/>
          </a:xfrm>
          <a:prstGeom prst="rect">
            <a:avLst/>
          </a:prstGeom>
        </p:spPr>
      </p:pic>
      <p:pic>
        <p:nvPicPr>
          <p:cNvPr id="10" name="Picture 9" descr="C:\Users\mjohnson\AppData\Local\Microsoft\Windows\Temporary Internet Files\Content.Outlook\86ZEGH11\Promundo_Logo_H_small (003).jpg"/>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75228" y="6264166"/>
            <a:ext cx="1978572" cy="458513"/>
          </a:xfrm>
          <a:prstGeom prst="rect">
            <a:avLst/>
          </a:prstGeom>
          <a:noFill/>
          <a:ln>
            <a:noFill/>
          </a:ln>
        </p:spPr>
      </p:pic>
    </p:spTree>
    <p:extLst>
      <p:ext uri="{BB962C8B-B14F-4D97-AF65-F5344CB8AC3E}">
        <p14:creationId xmlns:p14="http://schemas.microsoft.com/office/powerpoint/2010/main" val="2831321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52B4A0-0059-4FE8-A7EB-8888B9411253}" type="datetimeFigureOut">
              <a:rPr lang="en-US" smtClean="0"/>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1E8DD-A13C-4FE8-9F3C-353625DF4E15}" type="slidenum">
              <a:rPr lang="en-US" smtClean="0"/>
              <a:t>‹#›</a:t>
            </a:fld>
            <a:endParaRPr lang="en-US"/>
          </a:p>
        </p:txBody>
      </p:sp>
    </p:spTree>
    <p:extLst>
      <p:ext uri="{BB962C8B-B14F-4D97-AF65-F5344CB8AC3E}">
        <p14:creationId xmlns:p14="http://schemas.microsoft.com/office/powerpoint/2010/main" val="681657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52B4A0-0059-4FE8-A7EB-8888B9411253}"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31E8DD-A13C-4FE8-9F3C-353625DF4E15}" type="slidenum">
              <a:rPr lang="en-US" smtClean="0"/>
              <a:t>‹#›</a:t>
            </a:fld>
            <a:endParaRPr lang="en-US"/>
          </a:p>
        </p:txBody>
      </p:sp>
    </p:spTree>
    <p:extLst>
      <p:ext uri="{BB962C8B-B14F-4D97-AF65-F5344CB8AC3E}">
        <p14:creationId xmlns:p14="http://schemas.microsoft.com/office/powerpoint/2010/main" val="1737676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52B4A0-0059-4FE8-A7EB-8888B9411253}" type="datetimeFigureOut">
              <a:rPr lang="en-US" smtClean="0"/>
              <a:t>10/3/2017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31E8DD-A13C-4FE8-9F3C-353625DF4E15}" type="slidenum">
              <a:rPr lang="en-US" smtClean="0"/>
              <a:t>‹#›</a:t>
            </a:fld>
            <a:endParaRPr lang="en-US"/>
          </a:p>
        </p:txBody>
      </p:sp>
    </p:spTree>
    <p:extLst>
      <p:ext uri="{BB962C8B-B14F-4D97-AF65-F5344CB8AC3E}">
        <p14:creationId xmlns:p14="http://schemas.microsoft.com/office/powerpoint/2010/main" val="531668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52B4A0-0059-4FE8-A7EB-8888B9411253}" type="datetimeFigureOut">
              <a:rPr lang="en-US" smtClean="0"/>
              <a:t>10/3/2017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31E8DD-A13C-4FE8-9F3C-353625DF4E15}" type="slidenum">
              <a:rPr lang="en-US" smtClean="0"/>
              <a:t>‹#›</a:t>
            </a:fld>
            <a:endParaRPr lang="en-US"/>
          </a:p>
        </p:txBody>
      </p:sp>
    </p:spTree>
    <p:extLst>
      <p:ext uri="{BB962C8B-B14F-4D97-AF65-F5344CB8AC3E}">
        <p14:creationId xmlns:p14="http://schemas.microsoft.com/office/powerpoint/2010/main" val="780779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52B4A0-0059-4FE8-A7EB-8888B9411253}" type="datetimeFigureOut">
              <a:rPr lang="en-US" smtClean="0"/>
              <a:t>10/3/2017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31E8DD-A13C-4FE8-9F3C-353625DF4E15}" type="slidenum">
              <a:rPr lang="en-US" smtClean="0"/>
              <a:t>‹#›</a:t>
            </a:fld>
            <a:endParaRPr lang="en-US"/>
          </a:p>
        </p:txBody>
      </p:sp>
    </p:spTree>
    <p:extLst>
      <p:ext uri="{BB962C8B-B14F-4D97-AF65-F5344CB8AC3E}">
        <p14:creationId xmlns:p14="http://schemas.microsoft.com/office/powerpoint/2010/main" val="1274064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52B4A0-0059-4FE8-A7EB-8888B9411253}" type="datetimeFigureOut">
              <a:rPr lang="en-US" smtClean="0"/>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31E8DD-A13C-4FE8-9F3C-353625DF4E15}" type="slidenum">
              <a:rPr lang="en-US" smtClean="0"/>
              <a:t>‹#›</a:t>
            </a:fld>
            <a:endParaRPr lang="en-US"/>
          </a:p>
        </p:txBody>
      </p:sp>
    </p:spTree>
    <p:extLst>
      <p:ext uri="{BB962C8B-B14F-4D97-AF65-F5344CB8AC3E}">
        <p14:creationId xmlns:p14="http://schemas.microsoft.com/office/powerpoint/2010/main" val="1030481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2B4A0-0059-4FE8-A7EB-8888B9411253}" type="datetimeFigureOut">
              <a:rPr lang="en-US" smtClean="0"/>
              <a:t>10/3/2017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31E8DD-A13C-4FE8-9F3C-353625DF4E15}" type="slidenum">
              <a:rPr lang="en-US" smtClean="0"/>
              <a:t>‹#›</a:t>
            </a:fld>
            <a:endParaRPr lang="en-US"/>
          </a:p>
        </p:txBody>
      </p:sp>
    </p:spTree>
    <p:extLst>
      <p:ext uri="{BB962C8B-B14F-4D97-AF65-F5344CB8AC3E}">
        <p14:creationId xmlns:p14="http://schemas.microsoft.com/office/powerpoint/2010/main" val="35406547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latin typeface="Arial" panose="020B0604020202020204" pitchFamily="34" charset="0"/>
                <a:cs typeface="Arial" panose="020B0604020202020204" pitchFamily="34" charset="0"/>
              </a:rPr>
              <a:t>Engaging Young Men in Pregnancy Prevention</a:t>
            </a:r>
          </a:p>
        </p:txBody>
      </p:sp>
      <p:sp>
        <p:nvSpPr>
          <p:cNvPr id="3" name="Subtitle 2"/>
          <p:cNvSpPr>
            <a:spLocks noGrp="1"/>
          </p:cNvSpPr>
          <p:nvPr>
            <p:ph type="subTitle" idx="1"/>
          </p:nvPr>
        </p:nvSpPr>
        <p:spPr/>
        <p:txBody>
          <a:bodyPr/>
          <a:lstStyle/>
          <a:p>
            <a:r>
              <a:rPr lang="en-US" b="1" dirty="0">
                <a:latin typeface="Arial" panose="020B0604020202020204" pitchFamily="34" charset="0"/>
                <a:cs typeface="Arial" panose="020B0604020202020204" pitchFamily="34" charset="0"/>
              </a:rPr>
              <a:t>Child Trends &amp; Promundo</a:t>
            </a:r>
          </a:p>
        </p:txBody>
      </p:sp>
      <p:sp>
        <p:nvSpPr>
          <p:cNvPr id="4" name="Content Placeholder 3"/>
          <p:cNvSpPr>
            <a:spLocks noGrp="1"/>
          </p:cNvSpPr>
          <p:nvPr>
            <p:ph sz="quarter" idx="10"/>
          </p:nvPr>
        </p:nvSpPr>
        <p:spPr>
          <a:xfrm>
            <a:off x="609600" y="4660900"/>
            <a:ext cx="10972800" cy="1191051"/>
          </a:xfrm>
        </p:spPr>
        <p:txBody>
          <a:bodyPr/>
          <a:lstStyle/>
          <a:p>
            <a:r>
              <a:rPr lang="en-US" dirty="0">
                <a:solidFill>
                  <a:schemeClr val="accent1"/>
                </a:solidFill>
                <a:latin typeface="Arial" panose="020B0604020202020204" pitchFamily="34" charset="0"/>
                <a:cs typeface="Arial" panose="020B0604020202020204" pitchFamily="34" charset="0"/>
              </a:rPr>
              <a:t>October 4, 2017</a:t>
            </a:r>
          </a:p>
          <a:p>
            <a:r>
              <a:rPr lang="en-US" dirty="0">
                <a:solidFill>
                  <a:schemeClr val="accent1"/>
                </a:solidFill>
                <a:latin typeface="Arial" panose="020B0604020202020204" pitchFamily="34" charset="0"/>
                <a:cs typeface="Arial" panose="020B0604020202020204" pitchFamily="34" charset="0"/>
              </a:rPr>
              <a:t>Jenita Parekh, Ph.D., Jane Kato-Wallace, MPH, Jennifer Manlove, Ph.D., Makedah Johnson, BS</a:t>
            </a:r>
          </a:p>
          <a:p>
            <a:endParaRPr lang="en-US" dirty="0">
              <a:solidFill>
                <a:schemeClr val="accent1"/>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2"/>
          </p:nvPr>
        </p:nvSpPr>
        <p:spPr>
          <a:xfrm>
            <a:off x="609600" y="3705755"/>
            <a:ext cx="10972800" cy="932390"/>
          </a:xfrm>
        </p:spPr>
        <p:txBody>
          <a:bodyPr/>
          <a:lstStyle/>
          <a:p>
            <a:r>
              <a:rPr lang="en-US" dirty="0">
                <a:solidFill>
                  <a:schemeClr val="accent1"/>
                </a:solidFill>
                <a:latin typeface="Arial" panose="020B0604020202020204" pitchFamily="34" charset="0"/>
                <a:cs typeface="Arial" panose="020B0604020202020204" pitchFamily="34" charset="0"/>
              </a:rPr>
              <a:t>Healthy Teen Network 2017 National Conference</a:t>
            </a:r>
          </a:p>
          <a:p>
            <a:r>
              <a:rPr lang="en-US" dirty="0">
                <a:solidFill>
                  <a:schemeClr val="accent1"/>
                </a:solidFill>
                <a:latin typeface="Arial" panose="020B0604020202020204" pitchFamily="34" charset="0"/>
                <a:cs typeface="Arial" panose="020B0604020202020204" pitchFamily="34" charset="0"/>
              </a:rPr>
              <a:t>Social Norms &amp; Culture: Honoring Experiences &amp; Perspectives</a:t>
            </a:r>
          </a:p>
        </p:txBody>
      </p:sp>
      <p:sp>
        <p:nvSpPr>
          <p:cNvPr id="6" name="TextBox 5">
            <a:extLst>
              <a:ext uri="{FF2B5EF4-FFF2-40B4-BE49-F238E27FC236}">
                <a16:creationId xmlns:a16="http://schemas.microsoft.com/office/drawing/2014/main" id="{68FF9AF1-40A7-489A-847D-614DBBD3DAD9}"/>
              </a:ext>
            </a:extLst>
          </p:cNvPr>
          <p:cNvSpPr txBox="1"/>
          <p:nvPr/>
        </p:nvSpPr>
        <p:spPr>
          <a:xfrm>
            <a:off x="225468" y="5874706"/>
            <a:ext cx="11356932" cy="553998"/>
          </a:xfrm>
          <a:prstGeom prst="rect">
            <a:avLst/>
          </a:prstGeom>
          <a:noFill/>
        </p:spPr>
        <p:txBody>
          <a:bodyPr wrap="square" rtlCol="0">
            <a:spAutoFit/>
          </a:bodyPr>
          <a:lstStyle/>
          <a:p>
            <a:r>
              <a:rPr lang="en-US" sz="1000" dirty="0">
                <a:solidFill>
                  <a:schemeClr val="accent1"/>
                </a:solidFill>
                <a:latin typeface="Arial" panose="020B0604020202020204" pitchFamily="34" charset="0"/>
                <a:cs typeface="Arial" panose="020B0604020202020204" pitchFamily="34" charset="0"/>
              </a:rPr>
              <a:t>This presentation was made possible by RFA-DP-15-007 through a partnership between the Teen Pregnancy Prevention Program at the Office of Adolescent Health, U.S. Department of Health and Human Services, and the Centers for Disease Control and Prevention, Division of Reproductive Health. Contents are solely the responsibility of the authors and do not necessarily represent the official views of the Office of Adolescent Health or CDC.</a:t>
            </a:r>
          </a:p>
        </p:txBody>
      </p:sp>
      <p:pic>
        <p:nvPicPr>
          <p:cNvPr id="1026" name="Picture 2" descr="http://conference.healthyteennetwork.org/wp-content/uploads/2017/08/htn-logo-full-1.png">
            <a:extLst>
              <a:ext uri="{FF2B5EF4-FFF2-40B4-BE49-F238E27FC236}">
                <a16:creationId xmlns:a16="http://schemas.microsoft.com/office/drawing/2014/main" id="{291F8D38-B2F4-4879-98E9-C1B6E9D701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028" y="264281"/>
            <a:ext cx="2717391" cy="1071864"/>
          </a:xfrm>
          <a:prstGeom prst="rect">
            <a:avLst/>
          </a:prstGeom>
          <a:solidFill>
            <a:schemeClr val="accent1"/>
          </a:solidFill>
        </p:spPr>
      </p:pic>
    </p:spTree>
    <p:extLst>
      <p:ext uri="{BB962C8B-B14F-4D97-AF65-F5344CB8AC3E}">
        <p14:creationId xmlns:p14="http://schemas.microsoft.com/office/powerpoint/2010/main" val="1004834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solidFill>
                  <a:schemeClr val="accent5">
                    <a:lumMod val="75000"/>
                  </a:schemeClr>
                </a:solidFill>
                <a:latin typeface="Arial" panose="020B0604020202020204" pitchFamily="34" charset="0"/>
                <a:cs typeface="Arial" panose="020B0604020202020204" pitchFamily="34" charset="0"/>
              </a:rPr>
              <a:t>Contraceptive Knowledge and  Communication </a:t>
            </a:r>
          </a:p>
        </p:txBody>
      </p:sp>
      <p:sp>
        <p:nvSpPr>
          <p:cNvPr id="3" name="Content Placeholder 2"/>
          <p:cNvSpPr>
            <a:spLocks noGrp="1"/>
          </p:cNvSpPr>
          <p:nvPr>
            <p:ph idx="1"/>
          </p:nvPr>
        </p:nvSpPr>
        <p:spPr/>
        <p:txBody>
          <a:bodyPr>
            <a:normAutofit/>
          </a:bodyPr>
          <a:lstStyle/>
          <a:p>
            <a:pPr marL="0" indent="0">
              <a:buNone/>
            </a:pPr>
            <a:endParaRPr lang="en-US" dirty="0">
              <a:latin typeface="Arial" panose="020B0604020202020204" pitchFamily="34" charset="0"/>
              <a:cs typeface="Arial" panose="020B0604020202020204" pitchFamily="34" charset="0"/>
            </a:endParaRPr>
          </a:p>
          <a:p>
            <a:pPr marL="457200" lvl="1" indent="0">
              <a:buNone/>
            </a:pPr>
            <a:endParaRPr lang="en-US" sz="32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42DCA77-ECDA-4A6B-9A6F-1F4C88159676}"/>
              </a:ext>
            </a:extLst>
          </p:cNvPr>
          <p:cNvSpPr txBox="1"/>
          <p:nvPr/>
        </p:nvSpPr>
        <p:spPr>
          <a:xfrm>
            <a:off x="839788" y="1547290"/>
            <a:ext cx="10515600" cy="1908215"/>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Young men (15-19) who did not receive formal sex education have lower levels of condom use and consistency. (Manlove et al., 2008)</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Young men have low levels of condom use consistency. (Copen, 2017) </a:t>
            </a:r>
          </a:p>
          <a:p>
            <a:endParaRPr lang="en-US" sz="2200"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744FED6A-D1A5-44C5-8360-0831989EFE27}"/>
              </a:ext>
            </a:extLst>
          </p:cNvPr>
          <p:cNvGrpSpPr/>
          <p:nvPr/>
        </p:nvGrpSpPr>
        <p:grpSpPr>
          <a:xfrm>
            <a:off x="2481674" y="4745446"/>
            <a:ext cx="2444081" cy="691174"/>
            <a:chOff x="2970397" y="2624569"/>
            <a:chExt cx="2521733" cy="786508"/>
          </a:xfrm>
        </p:grpSpPr>
        <p:pic>
          <p:nvPicPr>
            <p:cNvPr id="14" name="Picture 13">
              <a:extLst>
                <a:ext uri="{FF2B5EF4-FFF2-40B4-BE49-F238E27FC236}">
                  <a16:creationId xmlns:a16="http://schemas.microsoft.com/office/drawing/2014/main" id="{7FB50F4A-FBEA-4271-B236-7D8DFDAA4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0397" y="2624574"/>
              <a:ext cx="472194" cy="770929"/>
            </a:xfrm>
            <a:prstGeom prst="rect">
              <a:avLst/>
            </a:prstGeom>
          </p:spPr>
        </p:pic>
        <p:pic>
          <p:nvPicPr>
            <p:cNvPr id="15" name="Picture 14">
              <a:extLst>
                <a:ext uri="{FF2B5EF4-FFF2-40B4-BE49-F238E27FC236}">
                  <a16:creationId xmlns:a16="http://schemas.microsoft.com/office/drawing/2014/main" id="{60EF4999-31FF-47D8-8BCC-837158DAF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4343" y="2624569"/>
              <a:ext cx="472194" cy="770929"/>
            </a:xfrm>
            <a:prstGeom prst="rect">
              <a:avLst/>
            </a:prstGeom>
          </p:spPr>
        </p:pic>
        <p:pic>
          <p:nvPicPr>
            <p:cNvPr id="16" name="Picture 15">
              <a:extLst>
                <a:ext uri="{FF2B5EF4-FFF2-40B4-BE49-F238E27FC236}">
                  <a16:creationId xmlns:a16="http://schemas.microsoft.com/office/drawing/2014/main" id="{4A55D1C6-1ECF-4DE8-9533-954910400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8289" y="2640148"/>
              <a:ext cx="472194" cy="770929"/>
            </a:xfrm>
            <a:prstGeom prst="rect">
              <a:avLst/>
            </a:prstGeom>
          </p:spPr>
        </p:pic>
        <p:pic>
          <p:nvPicPr>
            <p:cNvPr id="17" name="Picture 16">
              <a:extLst>
                <a:ext uri="{FF2B5EF4-FFF2-40B4-BE49-F238E27FC236}">
                  <a16:creationId xmlns:a16="http://schemas.microsoft.com/office/drawing/2014/main" id="{F1556AE7-0B82-4895-88C4-0CF2505F6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936" y="2636726"/>
              <a:ext cx="472194" cy="770929"/>
            </a:xfrm>
            <a:prstGeom prst="rect">
              <a:avLst/>
            </a:prstGeom>
          </p:spPr>
        </p:pic>
        <p:pic>
          <p:nvPicPr>
            <p:cNvPr id="18" name="Picture 17">
              <a:extLst>
                <a:ext uri="{FF2B5EF4-FFF2-40B4-BE49-F238E27FC236}">
                  <a16:creationId xmlns:a16="http://schemas.microsoft.com/office/drawing/2014/main" id="{0D0C6D68-2FFE-493C-8D44-0B26A6F811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719" y="2640148"/>
              <a:ext cx="472194" cy="770929"/>
            </a:xfrm>
            <a:prstGeom prst="rect">
              <a:avLst/>
            </a:prstGeom>
          </p:spPr>
        </p:pic>
      </p:grpSp>
      <p:sp>
        <p:nvSpPr>
          <p:cNvPr id="25" name="TextBox 24">
            <a:extLst>
              <a:ext uri="{FF2B5EF4-FFF2-40B4-BE49-F238E27FC236}">
                <a16:creationId xmlns:a16="http://schemas.microsoft.com/office/drawing/2014/main" id="{1CBFF0C8-8992-4AE7-8169-96EDE5C97932}"/>
              </a:ext>
            </a:extLst>
          </p:cNvPr>
          <p:cNvSpPr txBox="1"/>
          <p:nvPr/>
        </p:nvSpPr>
        <p:spPr>
          <a:xfrm>
            <a:off x="1455293" y="5465988"/>
            <a:ext cx="4496843" cy="707886"/>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53.5% of teens (15-19) consistently use condoms.</a:t>
            </a:r>
          </a:p>
        </p:txBody>
      </p:sp>
      <p:sp>
        <p:nvSpPr>
          <p:cNvPr id="26" name="TextBox 25">
            <a:extLst>
              <a:ext uri="{FF2B5EF4-FFF2-40B4-BE49-F238E27FC236}">
                <a16:creationId xmlns:a16="http://schemas.microsoft.com/office/drawing/2014/main" id="{07C8561C-78C0-411F-8697-6FB11B0E1FB4}"/>
              </a:ext>
            </a:extLst>
          </p:cNvPr>
          <p:cNvSpPr txBox="1"/>
          <p:nvPr/>
        </p:nvSpPr>
        <p:spPr>
          <a:xfrm>
            <a:off x="6209198" y="5465989"/>
            <a:ext cx="4498848" cy="707886"/>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29.5% of young adults (20-24) consistently use condoms.</a:t>
            </a:r>
          </a:p>
        </p:txBody>
      </p:sp>
      <p:grpSp>
        <p:nvGrpSpPr>
          <p:cNvPr id="27" name="Group 26">
            <a:extLst>
              <a:ext uri="{FF2B5EF4-FFF2-40B4-BE49-F238E27FC236}">
                <a16:creationId xmlns:a16="http://schemas.microsoft.com/office/drawing/2014/main" id="{22BF1F60-2A66-4FE9-A7B7-F3BD44E814A7}"/>
              </a:ext>
            </a:extLst>
          </p:cNvPr>
          <p:cNvGrpSpPr/>
          <p:nvPr/>
        </p:nvGrpSpPr>
        <p:grpSpPr>
          <a:xfrm>
            <a:off x="2478648" y="3945699"/>
            <a:ext cx="2444081" cy="691174"/>
            <a:chOff x="2970397" y="2624569"/>
            <a:chExt cx="2521733" cy="786508"/>
          </a:xfrm>
        </p:grpSpPr>
        <p:pic>
          <p:nvPicPr>
            <p:cNvPr id="28" name="Picture 27">
              <a:extLst>
                <a:ext uri="{FF2B5EF4-FFF2-40B4-BE49-F238E27FC236}">
                  <a16:creationId xmlns:a16="http://schemas.microsoft.com/office/drawing/2014/main" id="{71AF6424-D9CC-4808-8AFA-C3CEFE57A15A}"/>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970397" y="2624574"/>
              <a:ext cx="472194" cy="770929"/>
            </a:xfrm>
            <a:prstGeom prst="rect">
              <a:avLst/>
            </a:prstGeom>
          </p:spPr>
        </p:pic>
        <p:pic>
          <p:nvPicPr>
            <p:cNvPr id="29" name="Picture 28">
              <a:extLst>
                <a:ext uri="{FF2B5EF4-FFF2-40B4-BE49-F238E27FC236}">
                  <a16:creationId xmlns:a16="http://schemas.microsoft.com/office/drawing/2014/main" id="{15890F39-1D31-4D4A-9FA3-B9B1B5009A0D}"/>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484343" y="2624569"/>
              <a:ext cx="472194" cy="770929"/>
            </a:xfrm>
            <a:prstGeom prst="rect">
              <a:avLst/>
            </a:prstGeom>
          </p:spPr>
        </p:pic>
        <p:pic>
          <p:nvPicPr>
            <p:cNvPr id="30" name="Picture 29">
              <a:extLst>
                <a:ext uri="{FF2B5EF4-FFF2-40B4-BE49-F238E27FC236}">
                  <a16:creationId xmlns:a16="http://schemas.microsoft.com/office/drawing/2014/main" id="{1B2D723A-DEA8-4928-9645-D56418774AF3}"/>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998289" y="2640148"/>
              <a:ext cx="472194" cy="770929"/>
            </a:xfrm>
            <a:prstGeom prst="rect">
              <a:avLst/>
            </a:prstGeom>
          </p:spPr>
        </p:pic>
        <p:pic>
          <p:nvPicPr>
            <p:cNvPr id="31" name="Picture 30">
              <a:extLst>
                <a:ext uri="{FF2B5EF4-FFF2-40B4-BE49-F238E27FC236}">
                  <a16:creationId xmlns:a16="http://schemas.microsoft.com/office/drawing/2014/main" id="{B4FED177-3C86-4DE6-B986-80129013F533}"/>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019936" y="2636726"/>
              <a:ext cx="472194" cy="770929"/>
            </a:xfrm>
            <a:prstGeom prst="rect">
              <a:avLst/>
            </a:prstGeom>
          </p:spPr>
        </p:pic>
        <p:pic>
          <p:nvPicPr>
            <p:cNvPr id="32" name="Picture 31">
              <a:extLst>
                <a:ext uri="{FF2B5EF4-FFF2-40B4-BE49-F238E27FC236}">
                  <a16:creationId xmlns:a16="http://schemas.microsoft.com/office/drawing/2014/main" id="{6B2B5D3F-3B40-4111-969A-65AB0E4C8164}"/>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514719" y="2640148"/>
              <a:ext cx="472194" cy="770929"/>
            </a:xfrm>
            <a:prstGeom prst="rect">
              <a:avLst/>
            </a:prstGeom>
          </p:spPr>
        </p:pic>
      </p:grpSp>
      <p:grpSp>
        <p:nvGrpSpPr>
          <p:cNvPr id="33" name="Group 32">
            <a:extLst>
              <a:ext uri="{FF2B5EF4-FFF2-40B4-BE49-F238E27FC236}">
                <a16:creationId xmlns:a16="http://schemas.microsoft.com/office/drawing/2014/main" id="{C91C0F37-9198-4403-AD0E-58E408D91880}"/>
              </a:ext>
            </a:extLst>
          </p:cNvPr>
          <p:cNvGrpSpPr/>
          <p:nvPr/>
        </p:nvGrpSpPr>
        <p:grpSpPr>
          <a:xfrm>
            <a:off x="7236581" y="4745446"/>
            <a:ext cx="2444081" cy="691174"/>
            <a:chOff x="2970397" y="2624569"/>
            <a:chExt cx="2521733" cy="786508"/>
          </a:xfrm>
        </p:grpSpPr>
        <p:pic>
          <p:nvPicPr>
            <p:cNvPr id="34" name="Picture 33">
              <a:extLst>
                <a:ext uri="{FF2B5EF4-FFF2-40B4-BE49-F238E27FC236}">
                  <a16:creationId xmlns:a16="http://schemas.microsoft.com/office/drawing/2014/main" id="{14BE8BF4-CF15-40C5-AE4D-D148A5F91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0397" y="2624574"/>
              <a:ext cx="472194" cy="770929"/>
            </a:xfrm>
            <a:prstGeom prst="rect">
              <a:avLst/>
            </a:prstGeom>
          </p:spPr>
        </p:pic>
        <p:pic>
          <p:nvPicPr>
            <p:cNvPr id="35" name="Picture 34">
              <a:extLst>
                <a:ext uri="{FF2B5EF4-FFF2-40B4-BE49-F238E27FC236}">
                  <a16:creationId xmlns:a16="http://schemas.microsoft.com/office/drawing/2014/main" id="{1D129368-5C3D-44CC-B576-FBE269EACC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4343" y="2624569"/>
              <a:ext cx="472194" cy="770929"/>
            </a:xfrm>
            <a:prstGeom prst="rect">
              <a:avLst/>
            </a:prstGeom>
          </p:spPr>
        </p:pic>
        <p:pic>
          <p:nvPicPr>
            <p:cNvPr id="36" name="Picture 35">
              <a:extLst>
                <a:ext uri="{FF2B5EF4-FFF2-40B4-BE49-F238E27FC236}">
                  <a16:creationId xmlns:a16="http://schemas.microsoft.com/office/drawing/2014/main" id="{C60EBB3A-6483-463E-8570-E25E1D2B1E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8289" y="2640148"/>
              <a:ext cx="472194" cy="770929"/>
            </a:xfrm>
            <a:prstGeom prst="rect">
              <a:avLst/>
            </a:prstGeom>
          </p:spPr>
        </p:pic>
        <p:pic>
          <p:nvPicPr>
            <p:cNvPr id="37" name="Picture 36">
              <a:extLst>
                <a:ext uri="{FF2B5EF4-FFF2-40B4-BE49-F238E27FC236}">
                  <a16:creationId xmlns:a16="http://schemas.microsoft.com/office/drawing/2014/main" id="{8A05D28B-2BCA-4EF8-BF0C-8107A484DB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936" y="2636726"/>
              <a:ext cx="472194" cy="770929"/>
            </a:xfrm>
            <a:prstGeom prst="rect">
              <a:avLst/>
            </a:prstGeom>
          </p:spPr>
        </p:pic>
        <p:pic>
          <p:nvPicPr>
            <p:cNvPr id="38" name="Picture 37">
              <a:extLst>
                <a:ext uri="{FF2B5EF4-FFF2-40B4-BE49-F238E27FC236}">
                  <a16:creationId xmlns:a16="http://schemas.microsoft.com/office/drawing/2014/main" id="{E0D407ED-9A7B-4A18-ADCF-EA4EF41DB2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719" y="2640148"/>
              <a:ext cx="472194" cy="770929"/>
            </a:xfrm>
            <a:prstGeom prst="rect">
              <a:avLst/>
            </a:prstGeom>
          </p:spPr>
        </p:pic>
      </p:grpSp>
      <p:grpSp>
        <p:nvGrpSpPr>
          <p:cNvPr id="39" name="Group 38">
            <a:extLst>
              <a:ext uri="{FF2B5EF4-FFF2-40B4-BE49-F238E27FC236}">
                <a16:creationId xmlns:a16="http://schemas.microsoft.com/office/drawing/2014/main" id="{F6CA2756-BD72-464E-8BEB-9A187D2084E1}"/>
              </a:ext>
            </a:extLst>
          </p:cNvPr>
          <p:cNvGrpSpPr/>
          <p:nvPr/>
        </p:nvGrpSpPr>
        <p:grpSpPr>
          <a:xfrm>
            <a:off x="7233555" y="3945699"/>
            <a:ext cx="2444081" cy="691174"/>
            <a:chOff x="2970397" y="2624569"/>
            <a:chExt cx="2521733" cy="786508"/>
          </a:xfrm>
        </p:grpSpPr>
        <p:pic>
          <p:nvPicPr>
            <p:cNvPr id="40" name="Picture 39">
              <a:extLst>
                <a:ext uri="{FF2B5EF4-FFF2-40B4-BE49-F238E27FC236}">
                  <a16:creationId xmlns:a16="http://schemas.microsoft.com/office/drawing/2014/main" id="{AC240E2A-238D-44DA-9EED-0052EAB2C170}"/>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970397" y="2624574"/>
              <a:ext cx="472194" cy="770929"/>
            </a:xfrm>
            <a:prstGeom prst="rect">
              <a:avLst/>
            </a:prstGeom>
          </p:spPr>
        </p:pic>
        <p:pic>
          <p:nvPicPr>
            <p:cNvPr id="41" name="Picture 40">
              <a:extLst>
                <a:ext uri="{FF2B5EF4-FFF2-40B4-BE49-F238E27FC236}">
                  <a16:creationId xmlns:a16="http://schemas.microsoft.com/office/drawing/2014/main" id="{389B7691-4291-4F45-BDFE-92AA3F0E30A2}"/>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484343" y="2624569"/>
              <a:ext cx="472194" cy="770929"/>
            </a:xfrm>
            <a:prstGeom prst="rect">
              <a:avLst/>
            </a:prstGeom>
          </p:spPr>
        </p:pic>
        <p:pic>
          <p:nvPicPr>
            <p:cNvPr id="42" name="Picture 41">
              <a:extLst>
                <a:ext uri="{FF2B5EF4-FFF2-40B4-BE49-F238E27FC236}">
                  <a16:creationId xmlns:a16="http://schemas.microsoft.com/office/drawing/2014/main" id="{D36DD112-9E9F-4666-AB94-07053CDED3BF}"/>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998289" y="2640148"/>
              <a:ext cx="472194" cy="770929"/>
            </a:xfrm>
            <a:prstGeom prst="rect">
              <a:avLst/>
            </a:prstGeom>
          </p:spPr>
        </p:pic>
        <p:pic>
          <p:nvPicPr>
            <p:cNvPr id="43" name="Picture 42">
              <a:extLst>
                <a:ext uri="{FF2B5EF4-FFF2-40B4-BE49-F238E27FC236}">
                  <a16:creationId xmlns:a16="http://schemas.microsoft.com/office/drawing/2014/main" id="{C9B45F8C-F03E-4EE9-B736-86E51AA9C0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936" y="2636726"/>
              <a:ext cx="472194" cy="770929"/>
            </a:xfrm>
            <a:prstGeom prst="rect">
              <a:avLst/>
            </a:prstGeom>
          </p:spPr>
        </p:pic>
        <p:pic>
          <p:nvPicPr>
            <p:cNvPr id="44" name="Picture 43">
              <a:extLst>
                <a:ext uri="{FF2B5EF4-FFF2-40B4-BE49-F238E27FC236}">
                  <a16:creationId xmlns:a16="http://schemas.microsoft.com/office/drawing/2014/main" id="{A676B0B5-4AA5-400C-B6ED-C40CEE0B79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719" y="2640148"/>
              <a:ext cx="472194" cy="770929"/>
            </a:xfrm>
            <a:prstGeom prst="rect">
              <a:avLst/>
            </a:prstGeom>
          </p:spPr>
        </p:pic>
      </p:grpSp>
    </p:spTree>
    <p:extLst>
      <p:ext uri="{BB962C8B-B14F-4D97-AF65-F5344CB8AC3E}">
        <p14:creationId xmlns:p14="http://schemas.microsoft.com/office/powerpoint/2010/main" val="1815387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768" y="746297"/>
            <a:ext cx="10871200" cy="761616"/>
          </a:xfrm>
        </p:spPr>
        <p:txBody>
          <a:bodyPr>
            <a:normAutofit/>
          </a:bodyPr>
          <a:lstStyle/>
          <a:p>
            <a:r>
              <a:rPr lang="en-US" dirty="0">
                <a:latin typeface="Arial" panose="020B0604020202020204" pitchFamily="34" charset="0"/>
                <a:cs typeface="Arial" panose="020B0604020202020204" pitchFamily="34" charset="0"/>
              </a:rPr>
              <a:t>Contraceptive Knowledge and Communication </a:t>
            </a:r>
          </a:p>
        </p:txBody>
      </p:sp>
      <p:sp>
        <p:nvSpPr>
          <p:cNvPr id="3" name="Content Placeholder 2"/>
          <p:cNvSpPr>
            <a:spLocks noGrp="1"/>
          </p:cNvSpPr>
          <p:nvPr>
            <p:ph idx="1"/>
          </p:nvPr>
        </p:nvSpPr>
        <p:spPr>
          <a:xfrm>
            <a:off x="441768" y="1507913"/>
            <a:ext cx="9817048" cy="4272412"/>
          </a:xfrm>
        </p:spPr>
        <p:txBody>
          <a:bodyPr>
            <a:noAutofit/>
          </a:bodyPr>
          <a:lstStyle/>
          <a:p>
            <a:r>
              <a:rPr lang="en-US" dirty="0">
                <a:latin typeface="Arial" panose="020B0604020202020204" pitchFamily="34" charset="0"/>
                <a:cs typeface="Arial" panose="020B0604020202020204" pitchFamily="34" charset="0"/>
              </a:rPr>
              <a:t>In more than 1 in 5 young adult couples (18-26), men inaccurately reported their partner’s method use.</a:t>
            </a:r>
            <a:r>
              <a:rPr lang="en-US" baseline="30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(Karberg et al, 2016)</a:t>
            </a:r>
          </a:p>
          <a:p>
            <a:r>
              <a:rPr lang="en-US" b="1" dirty="0">
                <a:latin typeface="Arial" panose="020B0604020202020204" pitchFamily="34" charset="0"/>
                <a:cs typeface="Arial" panose="020B0604020202020204" pitchFamily="34" charset="0"/>
              </a:rPr>
              <a:t>35% </a:t>
            </a:r>
            <a:r>
              <a:rPr lang="en-US" dirty="0">
                <a:latin typeface="Arial" panose="020B0604020202020204" pitchFamily="34" charset="0"/>
                <a:cs typeface="Arial" panose="020B0604020202020204" pitchFamily="34" charset="0"/>
              </a:rPr>
              <a:t>of young adult men (18-29) reported that they did not know about IUDs and </a:t>
            </a:r>
            <a:r>
              <a:rPr lang="en-US" b="1" dirty="0">
                <a:latin typeface="Arial" panose="020B0604020202020204" pitchFamily="34" charset="0"/>
                <a:cs typeface="Arial" panose="020B0604020202020204" pitchFamily="34" charset="0"/>
              </a:rPr>
              <a:t>63%</a:t>
            </a:r>
            <a:r>
              <a:rPr lang="en-US" dirty="0">
                <a:latin typeface="Arial" panose="020B0604020202020204" pitchFamily="34" charset="0"/>
                <a:cs typeface="Arial" panose="020B0604020202020204" pitchFamily="34" charset="0"/>
              </a:rPr>
              <a:t> reported that they did not know about implants.</a:t>
            </a:r>
            <a:r>
              <a:rPr lang="en-US" baseline="30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(Kaye et al., 2009)</a:t>
            </a:r>
          </a:p>
          <a:p>
            <a:pPr marL="457200" lvl="1" indent="0">
              <a:buNone/>
            </a:pPr>
            <a:endParaRPr lang="en-US" dirty="0">
              <a:latin typeface="Arial" panose="020B0604020202020204" pitchFamily="34" charset="0"/>
              <a:cs typeface="Arial" panose="020B0604020202020204" pitchFamily="34" charset="0"/>
            </a:endParaRPr>
          </a:p>
        </p:txBody>
      </p:sp>
      <p:pic>
        <p:nvPicPr>
          <p:cNvPr id="5" name="Picture 2" descr="Image result for teen couple talki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595419" y="3498376"/>
            <a:ext cx="4563897" cy="228194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3709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Contraceptive Knowledge and Communication</a:t>
            </a:r>
          </a:p>
        </p:txBody>
      </p:sp>
      <p:sp>
        <p:nvSpPr>
          <p:cNvPr id="3" name="Content Placeholder 2"/>
          <p:cNvSpPr>
            <a:spLocks noGrp="1"/>
          </p:cNvSpPr>
          <p:nvPr>
            <p:ph idx="1"/>
          </p:nvPr>
        </p:nvSpPr>
        <p:spPr>
          <a:xfrm>
            <a:off x="609600" y="1816273"/>
            <a:ext cx="10871200" cy="3112916"/>
          </a:xfrm>
        </p:spPr>
        <p:txBody>
          <a:bodyPr>
            <a:normAutofit/>
          </a:bodyPr>
          <a:lstStyle/>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There may be gaps in couples’ communication surrounding birth control.</a:t>
            </a:r>
            <a:r>
              <a:rPr lang="en-US" baseline="30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(Karberg et al., 2017)</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Young men’s lack of knowledge may affect their willingness to communicate with their partners.</a:t>
            </a:r>
          </a:p>
          <a:p>
            <a:endParaRPr lang="en-US" sz="3200" dirty="0">
              <a:latin typeface="Arial" panose="020B0604020202020204" pitchFamily="34" charset="0"/>
              <a:cs typeface="Arial" panose="020B0604020202020204" pitchFamily="34" charset="0"/>
            </a:endParaRPr>
          </a:p>
          <a:p>
            <a:pPr lvl="1"/>
            <a:endParaRPr lang="en-US" sz="3200" baseline="30000" dirty="0">
              <a:latin typeface="Arial" panose="020B0604020202020204" pitchFamily="34" charset="0"/>
              <a:cs typeface="Arial" panose="020B0604020202020204" pitchFamily="34" charset="0"/>
            </a:endParaRPr>
          </a:p>
          <a:p>
            <a:pPr marL="457200" lvl="1" indent="0">
              <a:buNone/>
            </a:pPr>
            <a:endParaRPr lang="en-US" sz="3200" baseline="3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7926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Contraceptive Knowledge and Communication </a:t>
            </a:r>
          </a:p>
        </p:txBody>
      </p:sp>
      <p:sp>
        <p:nvSpPr>
          <p:cNvPr id="3" name="Content Placeholder 2"/>
          <p:cNvSpPr>
            <a:spLocks noGrp="1"/>
          </p:cNvSpPr>
          <p:nvPr>
            <p:ph idx="1"/>
          </p:nvPr>
        </p:nvSpPr>
        <p:spPr/>
        <p:txBody>
          <a:bodyPr>
            <a:normAutofit/>
          </a:bodyPr>
          <a:lstStyle/>
          <a:p>
            <a:pPr marL="0" indent="0">
              <a:buNone/>
            </a:pPr>
            <a:r>
              <a:rPr lang="en-US" sz="2600" dirty="0">
                <a:latin typeface="Arial" panose="020B0604020202020204" pitchFamily="34" charset="0"/>
                <a:cs typeface="Arial" panose="020B0604020202020204" pitchFamily="34" charset="0"/>
              </a:rPr>
              <a:t>Additional findings from formative activities to inform our intervention also demonstrate a lack of knowledge about contraception among young men:</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“I’ve never heard of the IUD or the implant.”</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“I don’t believe the idea that girls can take pills or injections to prevent getting pregnant. It sounds like a fantasy, like that’s not real.”</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457200" lvl="1"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1683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Contraceptive Knowledge and Communication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continued</a:t>
            </a:r>
            <a:endParaRPr lang="en-US" dirty="0"/>
          </a:p>
        </p:txBody>
      </p:sp>
      <p:sp>
        <p:nvSpPr>
          <p:cNvPr id="3" name="Content Placeholder 2"/>
          <p:cNvSpPr>
            <a:spLocks noGrp="1"/>
          </p:cNvSpPr>
          <p:nvPr>
            <p:ph idx="1"/>
          </p:nvPr>
        </p:nvSpPr>
        <p:spPr/>
        <p:txBody>
          <a:bodyPr/>
          <a:lstStyle/>
          <a:p>
            <a:pPr marL="457200" lvl="1" indent="0">
              <a:buNone/>
            </a:pP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457200" lvl="1" indent="0">
              <a:buNone/>
            </a:pPr>
            <a:r>
              <a:rPr lang="en-US" dirty="0">
                <a:latin typeface="Arial" panose="020B0604020202020204" pitchFamily="34" charset="0"/>
                <a:cs typeface="Arial" panose="020B0604020202020204" pitchFamily="34" charset="0"/>
              </a:rPr>
              <a:t>“I don’t think they [other young men] would talk about either of those, but they would be more likely to talk about STDs. They [young men] would think getting those viruses would be worse than getting someone pregnant.”</a:t>
            </a:r>
          </a:p>
          <a:p>
            <a:endParaRPr lang="en-US" dirty="0"/>
          </a:p>
        </p:txBody>
      </p:sp>
    </p:spTree>
    <p:extLst>
      <p:ext uri="{BB962C8B-B14F-4D97-AF65-F5344CB8AC3E}">
        <p14:creationId xmlns:p14="http://schemas.microsoft.com/office/powerpoint/2010/main" val="4144661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Discussion</a:t>
            </a:r>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What does it take to increase communication with partners around contraceptive use?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does it take to improve condom use consistency and birth control use consistency in relationships? </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8931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800328"/>
            <a:ext cx="10871200" cy="761616"/>
          </a:xfrm>
        </p:spPr>
        <p:txBody>
          <a:bodyPr>
            <a:normAutofit/>
          </a:bodyPr>
          <a:lstStyle/>
          <a:p>
            <a:pPr algn="ctr"/>
            <a:r>
              <a:rPr lang="en-US" sz="3600" dirty="0">
                <a:latin typeface="Arial" panose="020B0604020202020204" pitchFamily="34" charset="0"/>
                <a:cs typeface="Arial" panose="020B0604020202020204" pitchFamily="34" charset="0"/>
              </a:rPr>
              <a:t>Gender Norms</a:t>
            </a:r>
          </a:p>
        </p:txBody>
      </p:sp>
    </p:spTree>
    <p:extLst>
      <p:ext uri="{BB962C8B-B14F-4D97-AF65-F5344CB8AC3E}">
        <p14:creationId xmlns:p14="http://schemas.microsoft.com/office/powerpoint/2010/main" val="584059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853" y="2717201"/>
            <a:ext cx="10871200" cy="761616"/>
          </a:xfrm>
        </p:spPr>
        <p:txBody>
          <a:bodyPr>
            <a:normAutofit/>
          </a:bodyPr>
          <a:lstStyle/>
          <a:p>
            <a:pPr algn="ctr"/>
            <a:r>
              <a:rPr lang="en-US" sz="3600" dirty="0">
                <a:latin typeface="Arial" panose="020B0604020202020204" pitchFamily="34" charset="0"/>
                <a:cs typeface="Arial" panose="020B0604020202020204" pitchFamily="34" charset="0"/>
              </a:rPr>
              <a:t>Activity</a:t>
            </a:r>
          </a:p>
        </p:txBody>
      </p:sp>
    </p:spTree>
    <p:extLst>
      <p:ext uri="{BB962C8B-B14F-4D97-AF65-F5344CB8AC3E}">
        <p14:creationId xmlns:p14="http://schemas.microsoft.com/office/powerpoint/2010/main" val="1127057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87505" y="161769"/>
            <a:ext cx="8694736" cy="5889625"/>
          </a:xfrm>
          <a:prstGeom prst="rect">
            <a:avLst/>
          </a:prstGeom>
          <a:solidFill>
            <a:schemeClr val="bg1"/>
          </a:solidFill>
          <a:ln w="76200" cmpd="sng">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fontAlgn="base">
              <a:spcBef>
                <a:spcPct val="0"/>
              </a:spcBef>
              <a:spcAft>
                <a:spcPct val="0"/>
              </a:spcAft>
              <a:defRPr/>
            </a:pPr>
            <a:endParaRPr lang="en-US" dirty="0">
              <a:solidFill>
                <a:srgbClr val="58627D"/>
              </a:solidFill>
              <a:latin typeface="Arial" panose="020B0604020202020204" pitchFamily="34" charset="0"/>
              <a:cs typeface="Arial" panose="020B0604020202020204" pitchFamily="34" charset="0"/>
            </a:endParaRPr>
          </a:p>
        </p:txBody>
      </p:sp>
      <p:sp>
        <p:nvSpPr>
          <p:cNvPr id="12" name="Content Placeholder 7"/>
          <p:cNvSpPr>
            <a:spLocks noGrp="1"/>
          </p:cNvSpPr>
          <p:nvPr>
            <p:ph idx="1"/>
          </p:nvPr>
        </p:nvSpPr>
        <p:spPr>
          <a:xfrm>
            <a:off x="1390388" y="1874542"/>
            <a:ext cx="5295106" cy="3649662"/>
          </a:xfrm>
        </p:spPr>
        <p:txBody>
          <a:bodyPr>
            <a:noAutofit/>
          </a:bodyPr>
          <a:lstStyle/>
          <a:p>
            <a:pPr>
              <a:spcBef>
                <a:spcPts val="100"/>
              </a:spcBef>
              <a:buFont typeface="Arial"/>
              <a:buChar char="•"/>
              <a:defRPr/>
            </a:pPr>
            <a:r>
              <a:rPr lang="en-US" sz="2400" dirty="0">
                <a:solidFill>
                  <a:schemeClr val="tx1">
                    <a:lumMod val="95000"/>
                    <a:lumOff val="5000"/>
                  </a:schemeClr>
                </a:solidFill>
                <a:latin typeface="Arial" panose="020B0604020202020204" pitchFamily="34" charset="0"/>
                <a:cs typeface="Arial" panose="020B0604020202020204" pitchFamily="34" charset="0"/>
              </a:rPr>
              <a:t>You will see 3 signs:</a:t>
            </a:r>
          </a:p>
          <a:p>
            <a:pPr lvl="2">
              <a:spcBef>
                <a:spcPts val="100"/>
              </a:spcBef>
              <a:buFont typeface="Arial"/>
              <a:buChar char="•"/>
              <a:defRPr/>
            </a:pPr>
            <a:r>
              <a:rPr lang="en-US" sz="2200" dirty="0">
                <a:solidFill>
                  <a:schemeClr val="tx1">
                    <a:lumMod val="95000"/>
                    <a:lumOff val="5000"/>
                  </a:schemeClr>
                </a:solidFill>
                <a:latin typeface="Arial" panose="020B0604020202020204" pitchFamily="34" charset="0"/>
                <a:cs typeface="Arial" panose="020B0604020202020204" pitchFamily="34" charset="0"/>
              </a:rPr>
              <a:t>10% - 30%</a:t>
            </a:r>
          </a:p>
          <a:p>
            <a:pPr lvl="2">
              <a:spcBef>
                <a:spcPts val="100"/>
              </a:spcBef>
              <a:buFont typeface="Arial"/>
              <a:buChar char="•"/>
              <a:defRPr/>
            </a:pPr>
            <a:r>
              <a:rPr lang="en-US" sz="2200" dirty="0">
                <a:solidFill>
                  <a:schemeClr val="tx1">
                    <a:lumMod val="95000"/>
                    <a:lumOff val="5000"/>
                  </a:schemeClr>
                </a:solidFill>
                <a:latin typeface="Arial" panose="020B0604020202020204" pitchFamily="34" charset="0"/>
                <a:cs typeface="Arial" panose="020B0604020202020204" pitchFamily="34" charset="0"/>
              </a:rPr>
              <a:t>31% - 55%</a:t>
            </a:r>
          </a:p>
          <a:p>
            <a:pPr lvl="2">
              <a:spcBef>
                <a:spcPts val="100"/>
              </a:spcBef>
              <a:buFont typeface="Arial"/>
              <a:buChar char="•"/>
              <a:defRPr/>
            </a:pPr>
            <a:r>
              <a:rPr lang="en-US" sz="2200" dirty="0">
                <a:solidFill>
                  <a:schemeClr val="tx1">
                    <a:lumMod val="95000"/>
                    <a:lumOff val="5000"/>
                  </a:schemeClr>
                </a:solidFill>
                <a:latin typeface="Arial" panose="020B0604020202020204" pitchFamily="34" charset="0"/>
                <a:cs typeface="Arial" panose="020B0604020202020204" pitchFamily="34" charset="0"/>
              </a:rPr>
              <a:t>56% - 75%</a:t>
            </a:r>
          </a:p>
          <a:p>
            <a:pPr>
              <a:spcBef>
                <a:spcPts val="100"/>
              </a:spcBef>
              <a:buFont typeface="Arial"/>
              <a:buChar char="•"/>
              <a:defRPr/>
            </a:pPr>
            <a:r>
              <a:rPr lang="en-US" sz="2400" dirty="0">
                <a:solidFill>
                  <a:schemeClr val="tx1">
                    <a:lumMod val="95000"/>
                    <a:lumOff val="5000"/>
                  </a:schemeClr>
                </a:solidFill>
                <a:latin typeface="Arial" panose="020B0604020202020204" pitchFamily="34" charset="0"/>
                <a:cs typeface="Arial" panose="020B0604020202020204" pitchFamily="34" charset="0"/>
              </a:rPr>
              <a:t>I will read a series of statements with results from the Man Box study in the U.S.</a:t>
            </a:r>
          </a:p>
          <a:p>
            <a:pPr>
              <a:spcBef>
                <a:spcPts val="100"/>
              </a:spcBef>
              <a:buFont typeface="Arial"/>
              <a:buChar char="•"/>
              <a:defRPr/>
            </a:pPr>
            <a:r>
              <a:rPr lang="en-US" sz="2400" dirty="0">
                <a:solidFill>
                  <a:schemeClr val="tx1">
                    <a:lumMod val="95000"/>
                    <a:lumOff val="5000"/>
                  </a:schemeClr>
                </a:solidFill>
                <a:latin typeface="Arial" panose="020B0604020202020204" pitchFamily="34" charset="0"/>
                <a:cs typeface="Arial" panose="020B0604020202020204" pitchFamily="34" charset="0"/>
              </a:rPr>
              <a:t>Stand by the sign that best represents the % of men who you believe “Agreed” + “Strongly Agreed” with the statement. </a:t>
            </a:r>
          </a:p>
        </p:txBody>
      </p:sp>
      <p:sp>
        <p:nvSpPr>
          <p:cNvPr id="32773" name="Title 1"/>
          <p:cNvSpPr>
            <a:spLocks noGrp="1"/>
          </p:cNvSpPr>
          <p:nvPr>
            <p:ph type="title"/>
          </p:nvPr>
        </p:nvSpPr>
        <p:spPr>
          <a:xfrm>
            <a:off x="3183686" y="434976"/>
            <a:ext cx="6302375" cy="1027113"/>
          </a:xfrm>
        </p:spPr>
        <p:txBody>
          <a:bodyPr/>
          <a:lstStyle/>
          <a:p>
            <a:pPr algn="ctr"/>
            <a:r>
              <a:rPr lang="en-US" sz="4000" b="1" dirty="0">
                <a:latin typeface="Arial" panose="020B0604020202020204" pitchFamily="34" charset="0"/>
                <a:cs typeface="Arial" panose="020B0604020202020204" pitchFamily="34" charset="0"/>
              </a:rPr>
              <a:t>Pop Quiz!</a:t>
            </a:r>
          </a:p>
        </p:txBody>
      </p:sp>
      <p:pic>
        <p:nvPicPr>
          <p:cNvPr id="32774" name="Picture 14" descr="ILL1B.psd"/>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rot="-1227899">
            <a:off x="1657656" y="347663"/>
            <a:ext cx="1325563" cy="145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775" name="Picture 2" descr="Screen Shot 2017-03-14 at 5.26.15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63730" y="1493653"/>
            <a:ext cx="3240087" cy="4189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6364938" y="5889626"/>
            <a:ext cx="4347882" cy="600164"/>
          </a:xfrm>
          <a:prstGeom prst="rect">
            <a:avLst/>
          </a:prstGeom>
          <a:noFill/>
        </p:spPr>
        <p:txBody>
          <a:bodyPr wrap="square" rtlCol="0">
            <a:spAutoFit/>
          </a:bodyPr>
          <a:lstStyle/>
          <a:p>
            <a:r>
              <a:rPr lang="en-US" sz="1100" i="1" dirty="0">
                <a:latin typeface="Arial" panose="020B0604020202020204" pitchFamily="34" charset="0"/>
                <a:cs typeface="Arial" panose="020B0604020202020204" pitchFamily="34" charset="0"/>
              </a:rPr>
              <a:t>Source: Heilman, B., Barker, G., and Harrison, A.(2017). The Man Box: A Study on Being a Young Man in the US, UK, and Mexico. Washington, D.C. and London: </a:t>
            </a:r>
            <a:r>
              <a:rPr lang="en-US" sz="1100" i="1" dirty="0" err="1">
                <a:latin typeface="Arial" panose="020B0604020202020204" pitchFamily="34" charset="0"/>
                <a:cs typeface="Arial" panose="020B0604020202020204" pitchFamily="34" charset="0"/>
              </a:rPr>
              <a:t>Promundo</a:t>
            </a:r>
            <a:r>
              <a:rPr lang="en-US" sz="1100" i="1" dirty="0">
                <a:latin typeface="Arial" panose="020B0604020202020204" pitchFamily="34" charset="0"/>
                <a:cs typeface="Arial" panose="020B0604020202020204" pitchFamily="34" charset="0"/>
              </a:rPr>
              <a:t>-US and Unilever</a:t>
            </a:r>
          </a:p>
        </p:txBody>
      </p:sp>
    </p:spTree>
    <p:extLst>
      <p:ext uri="{BB962C8B-B14F-4D97-AF65-F5344CB8AC3E}">
        <p14:creationId xmlns:p14="http://schemas.microsoft.com/office/powerpoint/2010/main" val="3888972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181496" y="161769"/>
            <a:ext cx="8486503" cy="5773783"/>
          </a:xfrm>
          <a:prstGeom prst="rect">
            <a:avLst/>
          </a:prstGeom>
          <a:solidFill>
            <a:schemeClr val="bg1"/>
          </a:solidFill>
          <a:ln w="76200" cmpd="sng">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rgbClr val="58627D"/>
              </a:solidFill>
              <a:latin typeface="Arial"/>
            </a:endParaRPr>
          </a:p>
        </p:txBody>
      </p:sp>
      <p:sp>
        <p:nvSpPr>
          <p:cNvPr id="12" name="Content Placeholder 7"/>
          <p:cNvSpPr>
            <a:spLocks noGrp="1"/>
          </p:cNvSpPr>
          <p:nvPr>
            <p:ph idx="1"/>
          </p:nvPr>
        </p:nvSpPr>
        <p:spPr>
          <a:xfrm>
            <a:off x="1973264" y="1912938"/>
            <a:ext cx="4660619" cy="3649662"/>
          </a:xfrm>
        </p:spPr>
        <p:txBody>
          <a:bodyPr>
            <a:noAutofit/>
          </a:bodyPr>
          <a:lstStyle/>
          <a:p>
            <a:pPr marL="0" indent="0">
              <a:spcBef>
                <a:spcPts val="100"/>
              </a:spcBef>
              <a:defRPr/>
            </a:pPr>
            <a:r>
              <a:rPr lang="en-US" sz="2400" dirty="0">
                <a:solidFill>
                  <a:schemeClr val="tx1">
                    <a:lumMod val="95000"/>
                    <a:lumOff val="5000"/>
                  </a:schemeClr>
                </a:solidFill>
                <a:latin typeface="Arial" panose="020B0604020202020204" pitchFamily="34" charset="0"/>
                <a:cs typeface="Arial" panose="020B0604020202020204" pitchFamily="34" charset="0"/>
              </a:rPr>
              <a:t>Society as a whole tells me that…</a:t>
            </a:r>
          </a:p>
          <a:p>
            <a:pPr marL="0" indent="0">
              <a:spcBef>
                <a:spcPts val="100"/>
              </a:spcBef>
              <a:defRPr/>
            </a:pPr>
            <a:endParaRPr lang="en-US" sz="2400" dirty="0">
              <a:solidFill>
                <a:schemeClr val="tx1">
                  <a:lumMod val="95000"/>
                  <a:lumOff val="5000"/>
                </a:schemeClr>
              </a:solidFill>
              <a:latin typeface="Arial" panose="020B0604020202020204" pitchFamily="34" charset="0"/>
              <a:cs typeface="Arial" panose="020B0604020202020204" pitchFamily="34" charset="0"/>
            </a:endParaRPr>
          </a:p>
          <a:p>
            <a:pPr marL="0" indent="0">
              <a:spcBef>
                <a:spcPts val="100"/>
              </a:spcBef>
              <a:defRPr/>
            </a:pPr>
            <a:r>
              <a:rPr lang="en-US" sz="2400" dirty="0">
                <a:solidFill>
                  <a:schemeClr val="tx1">
                    <a:lumMod val="95000"/>
                    <a:lumOff val="5000"/>
                  </a:schemeClr>
                </a:solidFill>
                <a:latin typeface="Arial" panose="020B0604020202020204" pitchFamily="34" charset="0"/>
                <a:cs typeface="Arial" panose="020B0604020202020204" pitchFamily="34" charset="0"/>
              </a:rPr>
              <a:t>A “real man” should have as many sexual partners as he can</a:t>
            </a:r>
          </a:p>
          <a:p>
            <a:pPr marL="0" indent="0">
              <a:spcBef>
                <a:spcPts val="100"/>
              </a:spcBef>
              <a:defRPr/>
            </a:pPr>
            <a:endParaRPr lang="en-US" sz="2400" dirty="0">
              <a:solidFill>
                <a:schemeClr val="tx1">
                  <a:lumMod val="95000"/>
                  <a:lumOff val="5000"/>
                </a:schemeClr>
              </a:solidFill>
              <a:latin typeface="Arial" panose="020B0604020202020204" pitchFamily="34" charset="0"/>
              <a:cs typeface="Arial" panose="020B0604020202020204" pitchFamily="34" charset="0"/>
            </a:endParaRPr>
          </a:p>
          <a:p>
            <a:pPr marL="0" indent="0">
              <a:spcBef>
                <a:spcPts val="100"/>
              </a:spcBef>
              <a:defRPr/>
            </a:pPr>
            <a:r>
              <a:rPr lang="en-US" sz="2400" i="1" dirty="0">
                <a:solidFill>
                  <a:schemeClr val="tx1">
                    <a:lumMod val="95000"/>
                    <a:lumOff val="5000"/>
                  </a:schemeClr>
                </a:solidFill>
                <a:latin typeface="Arial" panose="020B0604020202020204" pitchFamily="34" charset="0"/>
                <a:cs typeface="Arial" panose="020B0604020202020204" pitchFamily="34" charset="0"/>
              </a:rPr>
              <a:t>What % of men in the U.S. agreed or strongly agreed with this?</a:t>
            </a:r>
          </a:p>
          <a:p>
            <a:pPr marL="0" indent="0">
              <a:spcBef>
                <a:spcPts val="100"/>
              </a:spcBef>
              <a:defRPr/>
            </a:pPr>
            <a:endParaRPr lang="en-US" sz="22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2773" name="Title 1"/>
          <p:cNvSpPr>
            <a:spLocks noGrp="1"/>
          </p:cNvSpPr>
          <p:nvPr>
            <p:ph type="title"/>
          </p:nvPr>
        </p:nvSpPr>
        <p:spPr>
          <a:xfrm>
            <a:off x="3856039" y="434976"/>
            <a:ext cx="6302375" cy="1027113"/>
          </a:xfrm>
        </p:spPr>
        <p:txBody>
          <a:bodyPr/>
          <a:lstStyle/>
          <a:p>
            <a:r>
              <a:rPr lang="en-US" sz="4000" b="1" dirty="0">
                <a:latin typeface="Arial" panose="020B0604020202020204" pitchFamily="34" charset="0"/>
                <a:cs typeface="Arial" panose="020B0604020202020204" pitchFamily="34" charset="0"/>
              </a:rPr>
              <a:t>First Statement</a:t>
            </a:r>
          </a:p>
        </p:txBody>
      </p:sp>
      <p:pic>
        <p:nvPicPr>
          <p:cNvPr id="32774" name="Picture 14" descr="ILL1B.psd"/>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rot="-1227899">
            <a:off x="1908176" y="347663"/>
            <a:ext cx="1325563" cy="145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7216589" y="2490312"/>
            <a:ext cx="2941825" cy="1708160"/>
          </a:xfrm>
          <a:prstGeom prst="rect">
            <a:avLst/>
          </a:prstGeom>
          <a:noFill/>
        </p:spPr>
        <p:txBody>
          <a:bodyPr wrap="square" rtlCol="0">
            <a:spAutoFit/>
          </a:bodyPr>
          <a:lstStyle/>
          <a:p>
            <a:r>
              <a:rPr lang="en-US" sz="10500" dirty="0">
                <a:latin typeface="Arial" panose="020B0604020202020204" pitchFamily="34" charset="0"/>
                <a:cs typeface="Arial" panose="020B0604020202020204" pitchFamily="34" charset="0"/>
              </a:rPr>
              <a:t>60%</a:t>
            </a:r>
          </a:p>
        </p:txBody>
      </p:sp>
      <p:sp>
        <p:nvSpPr>
          <p:cNvPr id="8" name="TextBox 7"/>
          <p:cNvSpPr txBox="1"/>
          <p:nvPr/>
        </p:nvSpPr>
        <p:spPr>
          <a:xfrm>
            <a:off x="7119306" y="4175673"/>
            <a:ext cx="3659642" cy="769441"/>
          </a:xfrm>
          <a:prstGeom prst="rect">
            <a:avLst/>
          </a:prstGeom>
          <a:noFill/>
        </p:spPr>
        <p:txBody>
          <a:bodyPr wrap="square" rtlCol="0">
            <a:spAutoFit/>
          </a:bodyPr>
          <a:lstStyle/>
          <a:p>
            <a:r>
              <a:rPr lang="en-US" sz="2200" i="1" dirty="0">
                <a:latin typeface="Arial" panose="020B0604020202020204" pitchFamily="34" charset="0"/>
                <a:cs typeface="Arial" panose="020B0604020202020204" pitchFamily="34" charset="0"/>
              </a:rPr>
              <a:t>Compared with 51% in the UK and 42% in Mexico</a:t>
            </a:r>
          </a:p>
        </p:txBody>
      </p:sp>
    </p:spTree>
    <p:extLst>
      <p:ext uri="{BB962C8B-B14F-4D97-AF65-F5344CB8AC3E}">
        <p14:creationId xmlns:p14="http://schemas.microsoft.com/office/powerpoint/2010/main" val="359131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Introductions</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Name</a:t>
            </a:r>
          </a:p>
          <a:p>
            <a:r>
              <a:rPr lang="en-US" dirty="0">
                <a:latin typeface="Arial" panose="020B0604020202020204" pitchFamily="34" charset="0"/>
                <a:cs typeface="Arial" panose="020B0604020202020204" pitchFamily="34" charset="0"/>
              </a:rPr>
              <a:t>Experience or role working with young men and unintended pregnancy prevention</a:t>
            </a:r>
          </a:p>
        </p:txBody>
      </p:sp>
    </p:spTree>
    <p:extLst>
      <p:ext uri="{BB962C8B-B14F-4D97-AF65-F5344CB8AC3E}">
        <p14:creationId xmlns:p14="http://schemas.microsoft.com/office/powerpoint/2010/main" val="3224950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142308" y="0"/>
            <a:ext cx="8525691" cy="5562600"/>
          </a:xfrm>
          <a:prstGeom prst="rect">
            <a:avLst/>
          </a:prstGeom>
          <a:solidFill>
            <a:schemeClr val="bg1"/>
          </a:solidFill>
          <a:ln w="76200" cmpd="sng">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rgbClr val="58627D"/>
              </a:solidFill>
              <a:latin typeface="Arial"/>
            </a:endParaRPr>
          </a:p>
        </p:txBody>
      </p:sp>
      <p:sp>
        <p:nvSpPr>
          <p:cNvPr id="12" name="Content Placeholder 7"/>
          <p:cNvSpPr>
            <a:spLocks noGrp="1"/>
          </p:cNvSpPr>
          <p:nvPr>
            <p:ph idx="1"/>
          </p:nvPr>
        </p:nvSpPr>
        <p:spPr>
          <a:xfrm>
            <a:off x="1973264" y="1912938"/>
            <a:ext cx="4660619" cy="3649662"/>
          </a:xfrm>
        </p:spPr>
        <p:txBody>
          <a:bodyPr>
            <a:noAutofit/>
          </a:bodyPr>
          <a:lstStyle/>
          <a:p>
            <a:pPr marL="0" indent="0">
              <a:spcBef>
                <a:spcPts val="100"/>
              </a:spcBef>
              <a:defRPr/>
            </a:pPr>
            <a:r>
              <a:rPr lang="en-US" sz="2400" dirty="0">
                <a:solidFill>
                  <a:schemeClr val="tx1">
                    <a:lumMod val="95000"/>
                    <a:lumOff val="5000"/>
                  </a:schemeClr>
                </a:solidFill>
                <a:latin typeface="Arial" panose="020B0604020202020204" pitchFamily="34" charset="0"/>
                <a:cs typeface="Arial" panose="020B0604020202020204" pitchFamily="34" charset="0"/>
              </a:rPr>
              <a:t>Society as a whole tells me that…</a:t>
            </a:r>
          </a:p>
          <a:p>
            <a:pPr marL="0" indent="0">
              <a:spcBef>
                <a:spcPts val="100"/>
              </a:spcBef>
              <a:defRPr/>
            </a:pPr>
            <a:endParaRPr lang="en-US" sz="2400" dirty="0">
              <a:solidFill>
                <a:schemeClr val="tx1">
                  <a:lumMod val="95000"/>
                  <a:lumOff val="5000"/>
                </a:schemeClr>
              </a:solidFill>
              <a:latin typeface="Arial" panose="020B0604020202020204" pitchFamily="34" charset="0"/>
              <a:cs typeface="Arial" panose="020B0604020202020204" pitchFamily="34" charset="0"/>
            </a:endParaRPr>
          </a:p>
          <a:p>
            <a:pPr marL="0" indent="0">
              <a:spcBef>
                <a:spcPts val="100"/>
              </a:spcBef>
              <a:defRPr/>
            </a:pPr>
            <a:r>
              <a:rPr lang="en-US" sz="2400" dirty="0">
                <a:solidFill>
                  <a:schemeClr val="tx1">
                    <a:lumMod val="95000"/>
                    <a:lumOff val="5000"/>
                  </a:schemeClr>
                </a:solidFill>
                <a:latin typeface="Arial" panose="020B0604020202020204" pitchFamily="34" charset="0"/>
                <a:cs typeface="Arial" panose="020B0604020202020204" pitchFamily="34" charset="0"/>
              </a:rPr>
              <a:t>Guys should act strong even if they feel scared or nervous inside</a:t>
            </a:r>
          </a:p>
          <a:p>
            <a:pPr marL="0" indent="0">
              <a:spcBef>
                <a:spcPts val="100"/>
              </a:spcBef>
              <a:defRPr/>
            </a:pPr>
            <a:endParaRPr lang="en-US" sz="2400" dirty="0">
              <a:solidFill>
                <a:schemeClr val="tx1">
                  <a:lumMod val="95000"/>
                  <a:lumOff val="5000"/>
                </a:schemeClr>
              </a:solidFill>
              <a:latin typeface="Arial" panose="020B0604020202020204" pitchFamily="34" charset="0"/>
              <a:cs typeface="Arial" panose="020B0604020202020204" pitchFamily="34" charset="0"/>
            </a:endParaRPr>
          </a:p>
          <a:p>
            <a:pPr marL="0" indent="0">
              <a:spcBef>
                <a:spcPts val="100"/>
              </a:spcBef>
              <a:defRPr/>
            </a:pPr>
            <a:r>
              <a:rPr lang="en-US" sz="2400" i="1" dirty="0">
                <a:solidFill>
                  <a:schemeClr val="tx1">
                    <a:lumMod val="95000"/>
                    <a:lumOff val="5000"/>
                  </a:schemeClr>
                </a:solidFill>
                <a:latin typeface="Arial" panose="020B0604020202020204" pitchFamily="34" charset="0"/>
                <a:cs typeface="Arial" panose="020B0604020202020204" pitchFamily="34" charset="0"/>
              </a:rPr>
              <a:t>What % of men in the U.S. agreed or strongly agreed with this?</a:t>
            </a:r>
          </a:p>
        </p:txBody>
      </p:sp>
      <p:sp>
        <p:nvSpPr>
          <p:cNvPr id="32773" name="Title 1"/>
          <p:cNvSpPr>
            <a:spLocks noGrp="1"/>
          </p:cNvSpPr>
          <p:nvPr>
            <p:ph type="title"/>
          </p:nvPr>
        </p:nvSpPr>
        <p:spPr>
          <a:xfrm>
            <a:off x="3856039" y="434976"/>
            <a:ext cx="6302375" cy="1027113"/>
          </a:xfrm>
        </p:spPr>
        <p:txBody>
          <a:bodyPr/>
          <a:lstStyle/>
          <a:p>
            <a:r>
              <a:rPr lang="en-US" sz="4000" b="1" dirty="0">
                <a:latin typeface="Arial" panose="020B0604020202020204" pitchFamily="34" charset="0"/>
                <a:cs typeface="Arial" panose="020B0604020202020204" pitchFamily="34" charset="0"/>
              </a:rPr>
              <a:t>Second Statement</a:t>
            </a:r>
          </a:p>
        </p:txBody>
      </p:sp>
      <p:pic>
        <p:nvPicPr>
          <p:cNvPr id="32774" name="Picture 14" descr="ILL1B.psd"/>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rot="-1227899">
            <a:off x="1908176" y="347663"/>
            <a:ext cx="1325563" cy="145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7216588" y="2490312"/>
            <a:ext cx="2941825" cy="1708160"/>
          </a:xfrm>
          <a:prstGeom prst="rect">
            <a:avLst/>
          </a:prstGeom>
          <a:noFill/>
        </p:spPr>
        <p:txBody>
          <a:bodyPr wrap="square" rtlCol="0">
            <a:spAutoFit/>
          </a:bodyPr>
          <a:lstStyle/>
          <a:p>
            <a:r>
              <a:rPr lang="en-US" sz="10500" dirty="0">
                <a:latin typeface="Arial" panose="020B0604020202020204" pitchFamily="34" charset="0"/>
                <a:cs typeface="Arial" panose="020B0604020202020204" pitchFamily="34" charset="0"/>
              </a:rPr>
              <a:t>75%</a:t>
            </a:r>
          </a:p>
        </p:txBody>
      </p:sp>
      <p:sp>
        <p:nvSpPr>
          <p:cNvPr id="8" name="TextBox 7"/>
          <p:cNvSpPr txBox="1"/>
          <p:nvPr/>
        </p:nvSpPr>
        <p:spPr>
          <a:xfrm>
            <a:off x="7080118" y="4198472"/>
            <a:ext cx="3620454" cy="769441"/>
          </a:xfrm>
          <a:prstGeom prst="rect">
            <a:avLst/>
          </a:prstGeom>
          <a:noFill/>
        </p:spPr>
        <p:txBody>
          <a:bodyPr wrap="square" rtlCol="0">
            <a:spAutoFit/>
          </a:bodyPr>
          <a:lstStyle/>
          <a:p>
            <a:r>
              <a:rPr lang="en-US" sz="2200" i="1" dirty="0">
                <a:latin typeface="Arial" panose="020B0604020202020204" pitchFamily="34" charset="0"/>
                <a:cs typeface="Arial" panose="020B0604020202020204" pitchFamily="34" charset="0"/>
              </a:rPr>
              <a:t>Compared with 64% in the UK and 59% in Mexico</a:t>
            </a:r>
          </a:p>
        </p:txBody>
      </p:sp>
    </p:spTree>
    <p:extLst>
      <p:ext uri="{BB962C8B-B14F-4D97-AF65-F5344CB8AC3E}">
        <p14:creationId xmlns:p14="http://schemas.microsoft.com/office/powerpoint/2010/main" val="190467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89611" y="0"/>
            <a:ext cx="8839200" cy="5812971"/>
          </a:xfrm>
          <a:prstGeom prst="rect">
            <a:avLst/>
          </a:prstGeom>
          <a:solidFill>
            <a:schemeClr val="bg1"/>
          </a:solidFill>
          <a:ln w="76200" cmpd="sng">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solidFill>
                <a:srgbClr val="58627D"/>
              </a:solidFill>
              <a:latin typeface="Arial"/>
            </a:endParaRPr>
          </a:p>
        </p:txBody>
      </p:sp>
      <p:sp>
        <p:nvSpPr>
          <p:cNvPr id="12" name="Content Placeholder 7"/>
          <p:cNvSpPr>
            <a:spLocks noGrp="1"/>
          </p:cNvSpPr>
          <p:nvPr>
            <p:ph idx="1"/>
          </p:nvPr>
        </p:nvSpPr>
        <p:spPr>
          <a:xfrm>
            <a:off x="1973264" y="1912938"/>
            <a:ext cx="4660619" cy="3649662"/>
          </a:xfrm>
        </p:spPr>
        <p:txBody>
          <a:bodyPr>
            <a:noAutofit/>
          </a:bodyPr>
          <a:lstStyle/>
          <a:p>
            <a:pPr marL="0" indent="0">
              <a:spcBef>
                <a:spcPts val="100"/>
              </a:spcBef>
              <a:defRPr/>
            </a:pPr>
            <a:r>
              <a:rPr lang="en-US" sz="2400" dirty="0">
                <a:solidFill>
                  <a:schemeClr val="tx1">
                    <a:lumMod val="95000"/>
                    <a:lumOff val="5000"/>
                  </a:schemeClr>
                </a:solidFill>
                <a:latin typeface="Arial" panose="020B0604020202020204" pitchFamily="34" charset="0"/>
                <a:cs typeface="Arial" panose="020B0604020202020204" pitchFamily="34" charset="0"/>
              </a:rPr>
              <a:t>In my opinion….</a:t>
            </a:r>
          </a:p>
          <a:p>
            <a:pPr marL="0" indent="0">
              <a:spcBef>
                <a:spcPts val="100"/>
              </a:spcBef>
              <a:defRPr/>
            </a:pPr>
            <a:endParaRPr lang="en-US" sz="2400" dirty="0">
              <a:solidFill>
                <a:schemeClr val="tx1">
                  <a:lumMod val="95000"/>
                  <a:lumOff val="5000"/>
                </a:schemeClr>
              </a:solidFill>
              <a:latin typeface="Arial" panose="020B0604020202020204" pitchFamily="34" charset="0"/>
              <a:cs typeface="Arial" panose="020B0604020202020204" pitchFamily="34" charset="0"/>
            </a:endParaRPr>
          </a:p>
          <a:p>
            <a:pPr marL="0" indent="0">
              <a:spcBef>
                <a:spcPts val="100"/>
              </a:spcBef>
              <a:defRPr/>
            </a:pPr>
            <a:r>
              <a:rPr lang="en-US" sz="2400" dirty="0">
                <a:solidFill>
                  <a:schemeClr val="tx1">
                    <a:lumMod val="95000"/>
                    <a:lumOff val="5000"/>
                  </a:schemeClr>
                </a:solidFill>
                <a:latin typeface="Arial" panose="020B0604020202020204" pitchFamily="34" charset="0"/>
                <a:cs typeface="Arial" panose="020B0604020202020204" pitchFamily="34" charset="0"/>
              </a:rPr>
              <a:t>If a guy has a girlfriend or wife, he deserves to know where is all the time.</a:t>
            </a:r>
          </a:p>
          <a:p>
            <a:pPr marL="0" indent="0">
              <a:spcBef>
                <a:spcPts val="100"/>
              </a:spcBef>
              <a:defRPr/>
            </a:pPr>
            <a:endParaRPr lang="en-US" sz="2400" dirty="0">
              <a:solidFill>
                <a:schemeClr val="tx1">
                  <a:lumMod val="95000"/>
                  <a:lumOff val="5000"/>
                </a:schemeClr>
              </a:solidFill>
              <a:latin typeface="Arial" panose="020B0604020202020204" pitchFamily="34" charset="0"/>
              <a:cs typeface="Arial" panose="020B0604020202020204" pitchFamily="34" charset="0"/>
            </a:endParaRPr>
          </a:p>
          <a:p>
            <a:pPr marL="0" indent="0">
              <a:spcBef>
                <a:spcPts val="100"/>
              </a:spcBef>
              <a:defRPr/>
            </a:pPr>
            <a:r>
              <a:rPr lang="en-US" sz="2400" i="1" dirty="0">
                <a:solidFill>
                  <a:schemeClr val="tx1">
                    <a:lumMod val="95000"/>
                    <a:lumOff val="5000"/>
                  </a:schemeClr>
                </a:solidFill>
                <a:latin typeface="Arial" panose="020B0604020202020204" pitchFamily="34" charset="0"/>
                <a:cs typeface="Arial" panose="020B0604020202020204" pitchFamily="34" charset="0"/>
              </a:rPr>
              <a:t>What % of men in the U.S. agreed or strongly agreed with this?</a:t>
            </a:r>
          </a:p>
        </p:txBody>
      </p:sp>
      <p:sp>
        <p:nvSpPr>
          <p:cNvPr id="32773" name="Title 1"/>
          <p:cNvSpPr>
            <a:spLocks noGrp="1"/>
          </p:cNvSpPr>
          <p:nvPr>
            <p:ph type="title"/>
          </p:nvPr>
        </p:nvSpPr>
        <p:spPr>
          <a:xfrm>
            <a:off x="3856039" y="434976"/>
            <a:ext cx="6302375" cy="1027113"/>
          </a:xfrm>
        </p:spPr>
        <p:txBody>
          <a:bodyPr/>
          <a:lstStyle/>
          <a:p>
            <a:r>
              <a:rPr lang="en-US" sz="4000" b="1" dirty="0">
                <a:latin typeface="Arial" panose="020B0604020202020204" pitchFamily="34" charset="0"/>
                <a:cs typeface="Arial" panose="020B0604020202020204" pitchFamily="34" charset="0"/>
              </a:rPr>
              <a:t>Third Statement</a:t>
            </a:r>
          </a:p>
        </p:txBody>
      </p:sp>
      <p:pic>
        <p:nvPicPr>
          <p:cNvPr id="32774" name="Picture 14" descr="ILL1B.psd"/>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rot="-1227899">
            <a:off x="1908176" y="347663"/>
            <a:ext cx="1325563" cy="145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7216589" y="2490312"/>
            <a:ext cx="2941825" cy="1708160"/>
          </a:xfrm>
          <a:prstGeom prst="rect">
            <a:avLst/>
          </a:prstGeom>
          <a:noFill/>
        </p:spPr>
        <p:txBody>
          <a:bodyPr wrap="square" rtlCol="0">
            <a:spAutoFit/>
          </a:bodyPr>
          <a:lstStyle/>
          <a:p>
            <a:r>
              <a:rPr lang="en-US" sz="10500" dirty="0">
                <a:latin typeface="Arial" panose="020B0604020202020204" pitchFamily="34" charset="0"/>
                <a:cs typeface="Arial" panose="020B0604020202020204" pitchFamily="34" charset="0"/>
              </a:rPr>
              <a:t>46%</a:t>
            </a:r>
          </a:p>
        </p:txBody>
      </p:sp>
      <p:sp>
        <p:nvSpPr>
          <p:cNvPr id="3" name="TextBox 2"/>
          <p:cNvSpPr txBox="1"/>
          <p:nvPr/>
        </p:nvSpPr>
        <p:spPr>
          <a:xfrm>
            <a:off x="7123051" y="4198472"/>
            <a:ext cx="3505760" cy="769441"/>
          </a:xfrm>
          <a:prstGeom prst="rect">
            <a:avLst/>
          </a:prstGeom>
          <a:noFill/>
        </p:spPr>
        <p:txBody>
          <a:bodyPr wrap="square" rtlCol="0">
            <a:spAutoFit/>
          </a:bodyPr>
          <a:lstStyle/>
          <a:p>
            <a:r>
              <a:rPr lang="en-US" sz="2200" i="1" dirty="0">
                <a:latin typeface="Arial" panose="020B0604020202020204" pitchFamily="34" charset="0"/>
                <a:cs typeface="Arial" panose="020B0604020202020204" pitchFamily="34" charset="0"/>
              </a:rPr>
              <a:t>Compared with 37% in the UK and 26% in Mexico</a:t>
            </a:r>
          </a:p>
        </p:txBody>
      </p:sp>
    </p:spTree>
    <p:extLst>
      <p:ext uri="{BB962C8B-B14F-4D97-AF65-F5344CB8AC3E}">
        <p14:creationId xmlns:p14="http://schemas.microsoft.com/office/powerpoint/2010/main" val="281555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The Man Box Study</a:t>
            </a:r>
          </a:p>
        </p:txBody>
      </p:sp>
      <p:sp>
        <p:nvSpPr>
          <p:cNvPr id="3" name="Content Placeholder 2"/>
          <p:cNvSpPr>
            <a:spLocks noGrp="1"/>
          </p:cNvSpPr>
          <p:nvPr>
            <p:ph idx="1"/>
          </p:nvPr>
        </p:nvSpPr>
        <p:spPr>
          <a:xfrm>
            <a:off x="609600" y="1885390"/>
            <a:ext cx="7273636" cy="4016646"/>
          </a:xfrm>
        </p:spPr>
        <p:txBody>
          <a:bodyPr>
            <a:normAutofit/>
          </a:bodyPr>
          <a:lstStyle/>
          <a:p>
            <a:pPr>
              <a:spcBef>
                <a:spcPts val="100"/>
              </a:spcBef>
              <a:buFontTx/>
              <a:buChar char="•"/>
            </a:pPr>
            <a:r>
              <a:rPr lang="en-US" altLang="en-US" dirty="0">
                <a:latin typeface="Arial" panose="020B0604020202020204" pitchFamily="34" charset="0"/>
                <a:cs typeface="Arial" panose="020B0604020202020204" pitchFamily="34" charset="0"/>
              </a:rPr>
              <a:t>What does it mean to be a young man? </a:t>
            </a:r>
          </a:p>
          <a:p>
            <a:pPr marL="0" indent="0">
              <a:spcBef>
                <a:spcPts val="100"/>
              </a:spcBef>
              <a:buNone/>
            </a:pPr>
            <a:endParaRPr lang="en-US" altLang="en-US" dirty="0">
              <a:latin typeface="Arial" panose="020B0604020202020204" pitchFamily="34" charset="0"/>
              <a:cs typeface="Arial" panose="020B0604020202020204" pitchFamily="34" charset="0"/>
            </a:endParaRPr>
          </a:p>
          <a:p>
            <a:pPr>
              <a:spcBef>
                <a:spcPts val="100"/>
              </a:spcBef>
              <a:buFontTx/>
              <a:buChar char="•"/>
            </a:pPr>
            <a:r>
              <a:rPr lang="en-US" altLang="en-US" dirty="0">
                <a:latin typeface="Arial" panose="020B0604020202020204" pitchFamily="34" charset="0"/>
                <a:cs typeface="Arial" panose="020B0604020202020204" pitchFamily="34" charset="0"/>
              </a:rPr>
              <a:t>To what extent do young men internalize and agree with these rigid norms about what “real men” believe and how they should behave?</a:t>
            </a:r>
          </a:p>
          <a:p>
            <a:pPr marL="0" indent="0">
              <a:spcBef>
                <a:spcPts val="100"/>
              </a:spcBef>
              <a:buNone/>
            </a:pPr>
            <a:endParaRPr lang="en-US" altLang="en-US" dirty="0">
              <a:latin typeface="Arial" panose="020B0604020202020204" pitchFamily="34" charset="0"/>
              <a:cs typeface="Arial" panose="020B0604020202020204" pitchFamily="34" charset="0"/>
            </a:endParaRPr>
          </a:p>
          <a:p>
            <a:pPr>
              <a:spcBef>
                <a:spcPts val="100"/>
              </a:spcBef>
              <a:buFontTx/>
              <a:buChar char="•"/>
            </a:pPr>
            <a:r>
              <a:rPr lang="en-US" altLang="en-US" dirty="0">
                <a:latin typeface="Arial" panose="020B0604020202020204" pitchFamily="34" charset="0"/>
                <a:cs typeface="Arial" panose="020B0604020202020204" pitchFamily="34" charset="0"/>
              </a:rPr>
              <a:t>Do these expectations matter for young men’s lives, or for the lives of those around them?</a:t>
            </a:r>
          </a:p>
          <a:p>
            <a:pPr marL="0" indent="0">
              <a:buNone/>
            </a:pPr>
            <a:endParaRPr lang="en-US" dirty="0">
              <a:latin typeface="Arial" panose="020B0604020202020204" pitchFamily="34" charset="0"/>
              <a:cs typeface="Arial" panose="020B0604020202020204" pitchFamily="34" charset="0"/>
            </a:endParaRPr>
          </a:p>
        </p:txBody>
      </p:sp>
      <p:pic>
        <p:nvPicPr>
          <p:cNvPr id="4" name="Picture 2" descr="Screen Shot 2017-03-14 at 5.26.15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4206" y="1435464"/>
            <a:ext cx="3240087" cy="4189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4" descr="ILL1B.psd"/>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rot="1166220">
            <a:off x="6604732" y="253666"/>
            <a:ext cx="1325563" cy="145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7441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The Man Box Scale</a:t>
            </a:r>
          </a:p>
        </p:txBody>
      </p:sp>
      <p:pic>
        <p:nvPicPr>
          <p:cNvPr id="4" name="Picture 2" descr="Screen Shot 2017-03-24 at 7.21.10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28026" y="4099097"/>
            <a:ext cx="4437063" cy="2112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3" descr="Screen Shot 2017-03-24 at 7.20.59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4739" y="1816272"/>
            <a:ext cx="6034087" cy="230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848284" y="4297507"/>
            <a:ext cx="1673225"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Aft>
                <a:spcPts val="1200"/>
              </a:spcAft>
              <a:defRPr sz="2800">
                <a:solidFill>
                  <a:schemeClr val="bg2"/>
                </a:solidFill>
                <a:latin typeface="Trebuchet MS" panose="020B0603020202020204" pitchFamily="34" charset="0"/>
                <a:ea typeface="MS PGothic" panose="020B0600070205080204" pitchFamily="34" charset="-128"/>
              </a:defRPr>
            </a:lvl1pPr>
            <a:lvl2pPr marL="742950" indent="-285750">
              <a:spcBef>
                <a:spcPct val="20000"/>
              </a:spcBef>
              <a:spcAft>
                <a:spcPts val="1200"/>
              </a:spcAft>
              <a:buChar char="•"/>
              <a:defRPr sz="2800">
                <a:solidFill>
                  <a:schemeClr val="bg2"/>
                </a:solidFill>
                <a:latin typeface="Trebuchet MS" panose="020B0603020202020204" pitchFamily="34" charset="0"/>
                <a:ea typeface="MS PGothic" panose="020B0600070205080204" pitchFamily="34" charset="-128"/>
              </a:defRPr>
            </a:lvl2pPr>
            <a:lvl3pPr marL="1143000" indent="-228600">
              <a:spcBef>
                <a:spcPct val="20000"/>
              </a:spcBef>
              <a:spcAft>
                <a:spcPts val="1200"/>
              </a:spcAft>
              <a:buSzPct val="105000"/>
              <a:buFont typeface="Arial" panose="020B0604020202020204" pitchFamily="34" charset="0"/>
              <a:buChar char="◦"/>
              <a:defRPr sz="2400">
                <a:solidFill>
                  <a:schemeClr val="bg2"/>
                </a:solidFill>
                <a:latin typeface="Trebuchet MS" panose="020B0603020202020204" pitchFamily="34" charset="0"/>
                <a:ea typeface="MS PGothic" panose="020B0600070205080204" pitchFamily="34" charset="-128"/>
              </a:defRPr>
            </a:lvl3pPr>
            <a:lvl4pPr marL="1600200" indent="-228600">
              <a:spcBef>
                <a:spcPct val="20000"/>
              </a:spcBef>
              <a:spcAft>
                <a:spcPts val="1200"/>
              </a:spcAft>
              <a:buChar char="•"/>
              <a:defRPr sz="2000">
                <a:solidFill>
                  <a:schemeClr val="bg2"/>
                </a:solidFill>
                <a:latin typeface="Trebuchet MS" panose="020B0603020202020204" pitchFamily="34" charset="0"/>
                <a:ea typeface="MS PGothic" panose="020B0600070205080204" pitchFamily="34" charset="-128"/>
              </a:defRPr>
            </a:lvl4pPr>
            <a:lvl5pPr marL="2057400" indent="-228600">
              <a:spcBef>
                <a:spcPct val="20000"/>
              </a:spcBef>
              <a:spcAft>
                <a:spcPts val="1200"/>
              </a:spcAft>
              <a:buSzPct val="105000"/>
              <a:buFont typeface="Arial" panose="020B0604020202020204" pitchFamily="34" charset="0"/>
              <a:buChar char="◦"/>
              <a:defRPr sz="2000">
                <a:solidFill>
                  <a:schemeClr val="bg2"/>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ts val="1200"/>
              </a:spcAft>
              <a:buSzPct val="105000"/>
              <a:buFont typeface="Arial" panose="020B0604020202020204" pitchFamily="34" charset="0"/>
              <a:buChar char="◦"/>
              <a:defRPr sz="2000">
                <a:solidFill>
                  <a:schemeClr val="bg2"/>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ts val="1200"/>
              </a:spcAft>
              <a:buSzPct val="105000"/>
              <a:buFont typeface="Arial" panose="020B0604020202020204" pitchFamily="34" charset="0"/>
              <a:buChar char="◦"/>
              <a:defRPr sz="2000">
                <a:solidFill>
                  <a:schemeClr val="bg2"/>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ts val="1200"/>
              </a:spcAft>
              <a:buSzPct val="105000"/>
              <a:buFont typeface="Arial" panose="020B0604020202020204" pitchFamily="34" charset="0"/>
              <a:buChar char="◦"/>
              <a:defRPr sz="2000">
                <a:solidFill>
                  <a:schemeClr val="bg2"/>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ts val="1200"/>
              </a:spcAft>
              <a:buSzPct val="105000"/>
              <a:buFont typeface="Arial" panose="020B0604020202020204" pitchFamily="34" charset="0"/>
              <a:buChar char="◦"/>
              <a:defRPr sz="2000">
                <a:solidFill>
                  <a:schemeClr val="bg2"/>
                </a:solidFill>
                <a:latin typeface="Trebuchet MS" panose="020B0603020202020204" pitchFamily="34" charset="0"/>
                <a:ea typeface="MS PGothic" panose="020B0600070205080204" pitchFamily="34" charset="-128"/>
              </a:defRPr>
            </a:lvl9pPr>
          </a:lstStyle>
          <a:p>
            <a:pPr algn="ctr" defTabSz="914400" eaLnBrk="1" hangingPunct="1">
              <a:spcAft>
                <a:spcPct val="0"/>
              </a:spcAft>
            </a:pPr>
            <a:r>
              <a:rPr lang="en-US" altLang="en-US" b="1" dirty="0">
                <a:solidFill>
                  <a:schemeClr val="tx1"/>
                </a:solidFill>
                <a:latin typeface="Arial" panose="020B0604020202020204" pitchFamily="34" charset="0"/>
                <a:ea typeface="ヒラギノ角ゴ Pro W3" charset="-128"/>
                <a:cs typeface="Arial" panose="020B0604020202020204" pitchFamily="34" charset="0"/>
              </a:rPr>
              <a:t>7 </a:t>
            </a:r>
          </a:p>
          <a:p>
            <a:pPr algn="ctr" defTabSz="914400" eaLnBrk="1" hangingPunct="1">
              <a:spcAft>
                <a:spcPct val="0"/>
              </a:spcAft>
            </a:pPr>
            <a:r>
              <a:rPr lang="en-US" altLang="en-US" b="1" dirty="0">
                <a:solidFill>
                  <a:schemeClr val="tx1"/>
                </a:solidFill>
                <a:latin typeface="Arial" panose="020B0604020202020204" pitchFamily="34" charset="0"/>
                <a:ea typeface="ヒラギノ角ゴ Pro W3" charset="-128"/>
                <a:cs typeface="Arial" panose="020B0604020202020204" pitchFamily="34" charset="0"/>
              </a:rPr>
              <a:t>“Pillars”</a:t>
            </a:r>
          </a:p>
        </p:txBody>
      </p:sp>
      <p:sp>
        <p:nvSpPr>
          <p:cNvPr id="7" name="TextBox 14"/>
          <p:cNvSpPr txBox="1">
            <a:spLocks noChangeArrowheads="1"/>
          </p:cNvSpPr>
          <p:nvPr/>
        </p:nvSpPr>
        <p:spPr bwMode="auto">
          <a:xfrm>
            <a:off x="8442759" y="4273695"/>
            <a:ext cx="1928812"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Aft>
                <a:spcPts val="1200"/>
              </a:spcAft>
              <a:defRPr sz="2800">
                <a:solidFill>
                  <a:schemeClr val="bg2"/>
                </a:solidFill>
                <a:latin typeface="Trebuchet MS" panose="020B0603020202020204" pitchFamily="34" charset="0"/>
                <a:ea typeface="MS PGothic" panose="020B0600070205080204" pitchFamily="34" charset="-128"/>
              </a:defRPr>
            </a:lvl1pPr>
            <a:lvl2pPr marL="742950" indent="-285750">
              <a:spcBef>
                <a:spcPct val="20000"/>
              </a:spcBef>
              <a:spcAft>
                <a:spcPts val="1200"/>
              </a:spcAft>
              <a:buChar char="•"/>
              <a:defRPr sz="2800">
                <a:solidFill>
                  <a:schemeClr val="bg2"/>
                </a:solidFill>
                <a:latin typeface="Trebuchet MS" panose="020B0603020202020204" pitchFamily="34" charset="0"/>
                <a:ea typeface="MS PGothic" panose="020B0600070205080204" pitchFamily="34" charset="-128"/>
              </a:defRPr>
            </a:lvl2pPr>
            <a:lvl3pPr marL="1143000" indent="-228600">
              <a:spcBef>
                <a:spcPct val="20000"/>
              </a:spcBef>
              <a:spcAft>
                <a:spcPts val="1200"/>
              </a:spcAft>
              <a:buSzPct val="105000"/>
              <a:buFont typeface="Arial" panose="020B0604020202020204" pitchFamily="34" charset="0"/>
              <a:buChar char="◦"/>
              <a:defRPr sz="2400">
                <a:solidFill>
                  <a:schemeClr val="bg2"/>
                </a:solidFill>
                <a:latin typeface="Trebuchet MS" panose="020B0603020202020204" pitchFamily="34" charset="0"/>
                <a:ea typeface="MS PGothic" panose="020B0600070205080204" pitchFamily="34" charset="-128"/>
              </a:defRPr>
            </a:lvl3pPr>
            <a:lvl4pPr marL="1600200" indent="-228600">
              <a:spcBef>
                <a:spcPct val="20000"/>
              </a:spcBef>
              <a:spcAft>
                <a:spcPts val="1200"/>
              </a:spcAft>
              <a:buChar char="•"/>
              <a:defRPr sz="2000">
                <a:solidFill>
                  <a:schemeClr val="bg2"/>
                </a:solidFill>
                <a:latin typeface="Trebuchet MS" panose="020B0603020202020204" pitchFamily="34" charset="0"/>
                <a:ea typeface="MS PGothic" panose="020B0600070205080204" pitchFamily="34" charset="-128"/>
              </a:defRPr>
            </a:lvl4pPr>
            <a:lvl5pPr marL="2057400" indent="-228600">
              <a:spcBef>
                <a:spcPct val="20000"/>
              </a:spcBef>
              <a:spcAft>
                <a:spcPts val="1200"/>
              </a:spcAft>
              <a:buSzPct val="105000"/>
              <a:buFont typeface="Arial" panose="020B0604020202020204" pitchFamily="34" charset="0"/>
              <a:buChar char="◦"/>
              <a:defRPr sz="2000">
                <a:solidFill>
                  <a:schemeClr val="bg2"/>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ts val="1200"/>
              </a:spcAft>
              <a:buSzPct val="105000"/>
              <a:buFont typeface="Arial" panose="020B0604020202020204" pitchFamily="34" charset="0"/>
              <a:buChar char="◦"/>
              <a:defRPr sz="2000">
                <a:solidFill>
                  <a:schemeClr val="bg2"/>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ts val="1200"/>
              </a:spcAft>
              <a:buSzPct val="105000"/>
              <a:buFont typeface="Arial" panose="020B0604020202020204" pitchFamily="34" charset="0"/>
              <a:buChar char="◦"/>
              <a:defRPr sz="2000">
                <a:solidFill>
                  <a:schemeClr val="bg2"/>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ts val="1200"/>
              </a:spcAft>
              <a:buSzPct val="105000"/>
              <a:buFont typeface="Arial" panose="020B0604020202020204" pitchFamily="34" charset="0"/>
              <a:buChar char="◦"/>
              <a:defRPr sz="2000">
                <a:solidFill>
                  <a:schemeClr val="bg2"/>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ts val="1200"/>
              </a:spcAft>
              <a:buSzPct val="105000"/>
              <a:buFont typeface="Arial" panose="020B0604020202020204" pitchFamily="34" charset="0"/>
              <a:buChar char="◦"/>
              <a:defRPr sz="2000">
                <a:solidFill>
                  <a:schemeClr val="bg2"/>
                </a:solidFill>
                <a:latin typeface="Trebuchet MS" panose="020B0603020202020204" pitchFamily="34" charset="0"/>
                <a:ea typeface="MS PGothic" panose="020B0600070205080204" pitchFamily="34" charset="-128"/>
              </a:defRPr>
            </a:lvl9pPr>
          </a:lstStyle>
          <a:p>
            <a:pPr algn="ctr" defTabSz="914400" eaLnBrk="1" hangingPunct="1">
              <a:spcAft>
                <a:spcPct val="0"/>
              </a:spcAft>
            </a:pPr>
            <a:r>
              <a:rPr lang="en-US" altLang="en-US" sz="3200" b="1" dirty="0">
                <a:solidFill>
                  <a:schemeClr val="tx1"/>
                </a:solidFill>
                <a:latin typeface="Arial" panose="020B0604020202020204" pitchFamily="34" charset="0"/>
                <a:ea typeface="ヒラギノ角ゴ Pro W3" charset="-128"/>
                <a:cs typeface="Arial" panose="020B0604020202020204" pitchFamily="34" charset="0"/>
              </a:rPr>
              <a:t>17 </a:t>
            </a:r>
          </a:p>
          <a:p>
            <a:pPr algn="ctr" defTabSz="914400" eaLnBrk="1" hangingPunct="1">
              <a:spcAft>
                <a:spcPct val="0"/>
              </a:spcAft>
            </a:pPr>
            <a:r>
              <a:rPr lang="en-US" altLang="en-US" b="1" dirty="0">
                <a:solidFill>
                  <a:schemeClr val="tx1"/>
                </a:solidFill>
                <a:latin typeface="Arial" panose="020B0604020202020204" pitchFamily="34" charset="0"/>
                <a:ea typeface="ヒラギノ角ゴ Pro W3" charset="-128"/>
                <a:cs typeface="Arial" panose="020B0604020202020204" pitchFamily="34" charset="0"/>
              </a:rPr>
              <a:t>Messages</a:t>
            </a:r>
            <a:endParaRPr lang="en-US" altLang="en-US" sz="3200" b="1" dirty="0">
              <a:solidFill>
                <a:schemeClr val="tx1"/>
              </a:solidFill>
              <a:latin typeface="Arial" panose="020B0604020202020204" pitchFamily="34" charset="0"/>
              <a:ea typeface="ヒラギノ角ゴ Pro W3" charset="-128"/>
              <a:cs typeface="Arial" panose="020B0604020202020204" pitchFamily="34" charset="0"/>
            </a:endParaRPr>
          </a:p>
        </p:txBody>
      </p:sp>
    </p:spTree>
    <p:extLst>
      <p:ext uri="{BB962C8B-B14F-4D97-AF65-F5344CB8AC3E}">
        <p14:creationId xmlns:p14="http://schemas.microsoft.com/office/powerpoint/2010/main" val="3424634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Implications for Pregnancy Prevention </a:t>
            </a:r>
          </a:p>
        </p:txBody>
      </p:sp>
      <p:sp>
        <p:nvSpPr>
          <p:cNvPr id="3" name="Content Placeholder 2"/>
          <p:cNvSpPr>
            <a:spLocks noGrp="1"/>
          </p:cNvSpPr>
          <p:nvPr>
            <p:ph idx="1"/>
          </p:nvPr>
        </p:nvSpPr>
        <p:spPr/>
        <p:txBody>
          <a:bodyPr/>
          <a:lstStyle/>
          <a:p>
            <a:pPr lvl="1">
              <a:buFontTx/>
              <a:buChar char="•"/>
            </a:pPr>
            <a:r>
              <a:rPr lang="en-US" altLang="en-US" dirty="0">
                <a:latin typeface="Arial" panose="020B0604020202020204" pitchFamily="34" charset="0"/>
                <a:cs typeface="Arial" panose="020B0604020202020204" pitchFamily="34" charset="0"/>
              </a:rPr>
              <a:t>Boys’ and young men’s greater decision-making power within relationships make it difficult for women to negotiate male condom use, access sexual and reproductive health services, and negotiate sex in general. (Blanc, 2001; Rottach et al., 2009)</a:t>
            </a:r>
          </a:p>
          <a:p>
            <a:pPr marL="457200" lvl="1" indent="0">
              <a:buNone/>
            </a:pPr>
            <a:endParaRPr lang="en-US" altLang="en-US" dirty="0">
              <a:latin typeface="Arial" panose="020B0604020202020204" pitchFamily="34" charset="0"/>
              <a:cs typeface="Arial" panose="020B0604020202020204" pitchFamily="34" charset="0"/>
            </a:endParaRPr>
          </a:p>
          <a:p>
            <a:pPr lvl="1"/>
            <a:r>
              <a:rPr lang="en-US" altLang="en-US" i="1" dirty="0">
                <a:latin typeface="Arial" panose="020B0604020202020204" pitchFamily="34" charset="0"/>
                <a:cs typeface="Arial" panose="020B0604020202020204" pitchFamily="34" charset="0"/>
              </a:rPr>
              <a:t>There are real costs to women and girls when men and boys are not engaged in efforts to challenge harmful gender norms</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9861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Discussion</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How have you seen gender play a role in condom negotiation and early pregnancy in your work? </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3035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Program H|M|D Model</a:t>
            </a:r>
          </a:p>
        </p:txBody>
      </p:sp>
      <p:pic>
        <p:nvPicPr>
          <p:cNvPr id="4" name="Picture 9" descr="Screen Shot 2013-03-01 a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47" y="1582947"/>
            <a:ext cx="8602946" cy="4255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0947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 Look at the Results</a:t>
            </a:r>
          </a:p>
        </p:txBody>
      </p:sp>
      <p:graphicFrame>
        <p:nvGraphicFramePr>
          <p:cNvPr id="5" name="Content Placeholder 1"/>
          <p:cNvGraphicFramePr>
            <a:graphicFrameLocks noGrp="1"/>
          </p:cNvGraphicFramePr>
          <p:nvPr>
            <p:extLst>
              <p:ext uri="{D42A27DB-BD31-4B8C-83A1-F6EECF244321}">
                <p14:modId xmlns:p14="http://schemas.microsoft.com/office/powerpoint/2010/main" val="11686344"/>
              </p:ext>
            </p:extLst>
          </p:nvPr>
        </p:nvGraphicFramePr>
        <p:xfrm>
          <a:off x="2230279" y="1760774"/>
          <a:ext cx="8403590" cy="3363048"/>
        </p:xfrm>
        <a:graphic>
          <a:graphicData uri="http://schemas.openxmlformats.org/drawingml/2006/table">
            <a:tbl>
              <a:tblPr/>
              <a:tblGrid>
                <a:gridCol w="4133850">
                  <a:extLst>
                    <a:ext uri="{9D8B030D-6E8A-4147-A177-3AD203B41FA5}">
                      <a16:colId xmlns:a16="http://schemas.microsoft.com/office/drawing/2014/main" val="1705649105"/>
                    </a:ext>
                  </a:extLst>
                </a:gridCol>
                <a:gridCol w="1536065">
                  <a:extLst>
                    <a:ext uri="{9D8B030D-6E8A-4147-A177-3AD203B41FA5}">
                      <a16:colId xmlns:a16="http://schemas.microsoft.com/office/drawing/2014/main" val="94348162"/>
                    </a:ext>
                  </a:extLst>
                </a:gridCol>
                <a:gridCol w="1450975">
                  <a:extLst>
                    <a:ext uri="{9D8B030D-6E8A-4147-A177-3AD203B41FA5}">
                      <a16:colId xmlns:a16="http://schemas.microsoft.com/office/drawing/2014/main" val="3283388043"/>
                    </a:ext>
                  </a:extLst>
                </a:gridCol>
                <a:gridCol w="1282700">
                  <a:extLst>
                    <a:ext uri="{9D8B030D-6E8A-4147-A177-3AD203B41FA5}">
                      <a16:colId xmlns:a16="http://schemas.microsoft.com/office/drawing/2014/main" val="441168397"/>
                    </a:ext>
                  </a:extLst>
                </a:gridCol>
              </a:tblGrid>
              <a:tr h="504771">
                <a:tc>
                  <a:txBody>
                    <a:bodyPr/>
                    <a:lstStyle>
                      <a:lvl1pPr eaLnBrk="0" hangingPunct="0">
                        <a:spcAft>
                          <a:spcPts val="1200"/>
                        </a:spcAft>
                        <a:defRPr sz="2400">
                          <a:solidFill>
                            <a:schemeClr val="bg2"/>
                          </a:solidFill>
                          <a:latin typeface="Trebuchet MS" panose="020B0603020202020204" pitchFamily="34" charset="0"/>
                          <a:ea typeface="MS PGothic" panose="020B0600070205080204" pitchFamily="34" charset="-128"/>
                        </a:defRPr>
                      </a:lvl1pPr>
                      <a:lvl2pPr marL="742950" indent="-285750" eaLnBrk="0" hangingPunct="0">
                        <a:spcBef>
                          <a:spcPct val="20000"/>
                        </a:spcBef>
                        <a:spcAft>
                          <a:spcPts val="1200"/>
                        </a:spcAft>
                        <a:defRPr sz="2400">
                          <a:solidFill>
                            <a:schemeClr val="bg2"/>
                          </a:solidFill>
                          <a:latin typeface="Trebuchet MS" panose="020B0603020202020204" pitchFamily="34" charset="0"/>
                          <a:ea typeface="MS PGothic" panose="020B0600070205080204" pitchFamily="34" charset="-128"/>
                        </a:defRPr>
                      </a:lvl2pPr>
                      <a:lvl3pPr marL="1143000" indent="-228600" eaLnBrk="0" hangingPunct="0">
                        <a:spcBef>
                          <a:spcPct val="20000"/>
                        </a:spcBef>
                        <a:spcAft>
                          <a:spcPts val="1200"/>
                        </a:spcAft>
                        <a:buSzPct val="105000"/>
                        <a:buFont typeface="Arial" panose="020B0604020202020204" pitchFamily="34" charset="0"/>
                        <a:defRPr sz="2000">
                          <a:solidFill>
                            <a:schemeClr val="bg2"/>
                          </a:solidFill>
                          <a:latin typeface="Trebuchet MS" panose="020B0603020202020204" pitchFamily="34" charset="0"/>
                          <a:ea typeface="MS PGothic" panose="020B0600070205080204" pitchFamily="34" charset="-128"/>
                        </a:defRPr>
                      </a:lvl3pPr>
                      <a:lvl4pPr marL="1600200" indent="-228600" eaLnBrk="0" hangingPunct="0">
                        <a:spcBef>
                          <a:spcPct val="20000"/>
                        </a:spcBef>
                        <a:spcAft>
                          <a:spcPts val="1200"/>
                        </a:spcAft>
                        <a:defRPr>
                          <a:solidFill>
                            <a:schemeClr val="bg2"/>
                          </a:solidFill>
                          <a:latin typeface="Trebuchet MS" panose="020B0603020202020204" pitchFamily="34" charset="0"/>
                          <a:ea typeface="MS PGothic" panose="020B0600070205080204" pitchFamily="34" charset="-128"/>
                        </a:defRPr>
                      </a:lvl4pPr>
                      <a:lvl5pPr marL="2057400" indent="-228600" eaLnBrk="0"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Arial" panose="020B0604020202020204" pitchFamily="34" charset="0"/>
                          <a:ea typeface="ヒラギノ角ゴ Pro W3" charset="-128"/>
                          <a:cs typeface="Arial" panose="020B0604020202020204" pitchFamily="34" charset="0"/>
                        </a:rPr>
                        <a:t>Pillar 1: Self-Sufficiency</a:t>
                      </a:r>
                    </a:p>
                  </a:txBody>
                  <a:tcPr marT="45715" marB="45715"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endParaRPr lang="en-US" b="1">
                        <a:latin typeface="Arial" panose="020B0604020202020204" pitchFamily="34" charset="0"/>
                        <a:cs typeface="Arial" panose="020B0604020202020204" pitchFamily="34" charset="0"/>
                      </a:endParaRPr>
                    </a:p>
                  </a:txBody>
                  <a:tcPr marT="45715" marB="45715"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endParaRPr lang="en-US" b="1">
                        <a:latin typeface="Arial" panose="020B0604020202020204" pitchFamily="34" charset="0"/>
                        <a:cs typeface="Arial" panose="020B0604020202020204" pitchFamily="34" charset="0"/>
                      </a:endParaRPr>
                    </a:p>
                  </a:txBody>
                  <a:tcPr marT="45715" marB="45715"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endParaRPr lang="en-US" b="1" dirty="0">
                        <a:latin typeface="Arial" panose="020B0604020202020204" pitchFamily="34" charset="0"/>
                        <a:cs typeface="Arial" panose="020B0604020202020204" pitchFamily="34" charset="0"/>
                      </a:endParaRPr>
                    </a:p>
                  </a:txBody>
                  <a:tcPr marT="45715" marB="45715"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3874405431"/>
                  </a:ext>
                </a:extLst>
              </a:tr>
              <a:tr h="640012">
                <a:tc gridSpan="4">
                  <a:txBody>
                    <a:bodyPr/>
                    <a:lstStyle>
                      <a:lvl1pPr eaLnBrk="0" hangingPunct="0">
                        <a:spcAft>
                          <a:spcPts val="1200"/>
                        </a:spcAft>
                        <a:defRPr sz="2400">
                          <a:solidFill>
                            <a:schemeClr val="bg2"/>
                          </a:solidFill>
                          <a:latin typeface="Trebuchet MS" panose="020B0603020202020204" pitchFamily="34" charset="0"/>
                          <a:ea typeface="MS PGothic" panose="020B0600070205080204" pitchFamily="34" charset="-128"/>
                        </a:defRPr>
                      </a:lvl1pPr>
                      <a:lvl2pPr marL="742950" indent="-285750" eaLnBrk="0" hangingPunct="0">
                        <a:spcBef>
                          <a:spcPct val="20000"/>
                        </a:spcBef>
                        <a:spcAft>
                          <a:spcPts val="1200"/>
                        </a:spcAft>
                        <a:defRPr sz="2400">
                          <a:solidFill>
                            <a:schemeClr val="bg2"/>
                          </a:solidFill>
                          <a:latin typeface="Trebuchet MS" panose="020B0603020202020204" pitchFamily="34" charset="0"/>
                          <a:ea typeface="MS PGothic" panose="020B0600070205080204" pitchFamily="34" charset="-128"/>
                        </a:defRPr>
                      </a:lvl2pPr>
                      <a:lvl3pPr marL="1143000" indent="-228600" eaLnBrk="0" hangingPunct="0">
                        <a:spcBef>
                          <a:spcPct val="20000"/>
                        </a:spcBef>
                        <a:spcAft>
                          <a:spcPts val="1200"/>
                        </a:spcAft>
                        <a:buSzPct val="105000"/>
                        <a:buFont typeface="Arial" panose="020B0604020202020204" pitchFamily="34" charset="0"/>
                        <a:defRPr sz="2000">
                          <a:solidFill>
                            <a:schemeClr val="bg2"/>
                          </a:solidFill>
                          <a:latin typeface="Trebuchet MS" panose="020B0603020202020204" pitchFamily="34" charset="0"/>
                          <a:ea typeface="MS PGothic" panose="020B0600070205080204" pitchFamily="34" charset="-128"/>
                        </a:defRPr>
                      </a:lvl3pPr>
                      <a:lvl4pPr marL="1600200" indent="-228600" eaLnBrk="0" hangingPunct="0">
                        <a:spcBef>
                          <a:spcPct val="20000"/>
                        </a:spcBef>
                        <a:spcAft>
                          <a:spcPts val="1200"/>
                        </a:spcAft>
                        <a:defRPr>
                          <a:solidFill>
                            <a:schemeClr val="bg2"/>
                          </a:solidFill>
                          <a:latin typeface="Trebuchet MS" panose="020B0603020202020204" pitchFamily="34" charset="0"/>
                          <a:ea typeface="MS PGothic" panose="020B0600070205080204" pitchFamily="34" charset="-128"/>
                        </a:defRPr>
                      </a:lvl4pPr>
                      <a:lvl5pPr marL="2057400" indent="-228600" eaLnBrk="0"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Arial" panose="020B0604020202020204" pitchFamily="34" charset="0"/>
                        </a:rPr>
                        <a:t>% who agree or strongly agree that “In my opinion…”</a:t>
                      </a:r>
                    </a:p>
                  </a:txBody>
                  <a:tcPr marT="45715" marB="4571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EDE7"/>
                    </a:solidFill>
                  </a:tcPr>
                </a:tc>
                <a:tc hMerge="1">
                  <a:txBody>
                    <a:bodyPr/>
                    <a:lstStyle>
                      <a:lvl1pPr eaLnBrk="0" hangingPunct="0">
                        <a:spcAft>
                          <a:spcPts val="1200"/>
                        </a:spcAft>
                        <a:defRPr sz="2400">
                          <a:solidFill>
                            <a:schemeClr val="bg2"/>
                          </a:solidFill>
                          <a:latin typeface="Trebuchet MS" panose="020B0603020202020204" pitchFamily="34" charset="0"/>
                          <a:ea typeface="MS PGothic" panose="020B0600070205080204" pitchFamily="34" charset="-128"/>
                        </a:defRPr>
                      </a:lvl1pPr>
                      <a:lvl2pPr marL="742950" indent="-285750" eaLnBrk="0" hangingPunct="0">
                        <a:spcBef>
                          <a:spcPct val="20000"/>
                        </a:spcBef>
                        <a:spcAft>
                          <a:spcPts val="1200"/>
                        </a:spcAft>
                        <a:defRPr sz="2400">
                          <a:solidFill>
                            <a:schemeClr val="bg2"/>
                          </a:solidFill>
                          <a:latin typeface="Trebuchet MS" panose="020B0603020202020204" pitchFamily="34" charset="0"/>
                          <a:ea typeface="MS PGothic" panose="020B0600070205080204" pitchFamily="34" charset="-128"/>
                        </a:defRPr>
                      </a:lvl2pPr>
                      <a:lvl3pPr marL="1143000" indent="-228600" eaLnBrk="0" hangingPunct="0">
                        <a:spcBef>
                          <a:spcPct val="20000"/>
                        </a:spcBef>
                        <a:spcAft>
                          <a:spcPts val="1200"/>
                        </a:spcAft>
                        <a:buSzPct val="105000"/>
                        <a:buFont typeface="Arial" panose="020B0604020202020204" pitchFamily="34" charset="0"/>
                        <a:defRPr sz="2000">
                          <a:solidFill>
                            <a:schemeClr val="bg2"/>
                          </a:solidFill>
                          <a:latin typeface="Trebuchet MS" panose="020B0603020202020204" pitchFamily="34" charset="0"/>
                          <a:ea typeface="MS PGothic" panose="020B0600070205080204" pitchFamily="34" charset="-128"/>
                        </a:defRPr>
                      </a:lvl3pPr>
                      <a:lvl4pPr marL="1600200" indent="-228600" eaLnBrk="0" hangingPunct="0">
                        <a:spcBef>
                          <a:spcPct val="20000"/>
                        </a:spcBef>
                        <a:spcAft>
                          <a:spcPts val="1200"/>
                        </a:spcAft>
                        <a:defRPr>
                          <a:solidFill>
                            <a:schemeClr val="bg2"/>
                          </a:solidFill>
                          <a:latin typeface="Trebuchet MS" panose="020B0603020202020204" pitchFamily="34" charset="0"/>
                          <a:ea typeface="MS PGothic" panose="020B0600070205080204" pitchFamily="34" charset="-128"/>
                        </a:defRPr>
                      </a:lvl4pPr>
                      <a:lvl5pPr marL="2057400" indent="-228600" eaLnBrk="0"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j-lt"/>
                        <a:ea typeface="ヒラギノ角ゴ Pro W3" charset="-128"/>
                      </a:endParaRPr>
                    </a:p>
                  </a:txBody>
                  <a:tcPr marT="45715" marB="45715"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EDE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35177419"/>
                  </a:ext>
                </a:extLst>
              </a:tr>
              <a:tr h="333410">
                <a:tc>
                  <a:txBody>
                    <a:bodyPr/>
                    <a:lstStyle/>
                    <a:p>
                      <a:endParaRPr lang="en-US" sz="1800" b="1" dirty="0">
                        <a:solidFill>
                          <a:schemeClr val="tx1"/>
                        </a:solidFill>
                        <a:latin typeface="Arial" panose="020B0604020202020204" pitchFamily="34" charset="0"/>
                        <a:cs typeface="Arial" panose="020B0604020202020204" pitchFamily="34" charset="0"/>
                      </a:endParaRPr>
                    </a:p>
                  </a:txBody>
                  <a:tcPr marT="45721" marB="45721">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r>
                        <a:rPr lang="en-US" sz="1800" b="1" dirty="0">
                          <a:latin typeface="Arial" panose="020B0604020202020204" pitchFamily="34" charset="0"/>
                          <a:cs typeface="Arial" panose="020B0604020202020204" pitchFamily="34" charset="0"/>
                        </a:rPr>
                        <a:t>U.S.</a:t>
                      </a:r>
                    </a:p>
                  </a:txBody>
                  <a:tcPr marT="45721" marB="45721">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r>
                        <a:rPr lang="en-US" sz="1800" b="1" dirty="0">
                          <a:latin typeface="Arial" panose="020B0604020202020204" pitchFamily="34" charset="0"/>
                          <a:cs typeface="Arial" panose="020B0604020202020204" pitchFamily="34" charset="0"/>
                        </a:rPr>
                        <a:t>U.K.</a:t>
                      </a:r>
                    </a:p>
                  </a:txBody>
                  <a:tcPr marT="45721" marB="45721">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r>
                        <a:rPr lang="en-US" sz="1800" b="1" dirty="0">
                          <a:latin typeface="Arial" panose="020B0604020202020204" pitchFamily="34" charset="0"/>
                          <a:cs typeface="Arial" panose="020B0604020202020204" pitchFamily="34" charset="0"/>
                        </a:rPr>
                        <a:t>Mexico</a:t>
                      </a:r>
                    </a:p>
                  </a:txBody>
                  <a:tcPr marT="45721" marB="45721">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406360852"/>
                  </a:ext>
                </a:extLst>
              </a:tr>
              <a:tr h="938113">
                <a:tc>
                  <a:txBody>
                    <a:bodyPr/>
                    <a:lstStyle>
                      <a:lvl1pPr eaLnBrk="0" hangingPunct="0">
                        <a:spcAft>
                          <a:spcPts val="1200"/>
                        </a:spcAft>
                        <a:defRPr sz="2400">
                          <a:solidFill>
                            <a:schemeClr val="bg2"/>
                          </a:solidFill>
                          <a:latin typeface="Trebuchet MS" panose="020B0603020202020204" pitchFamily="34" charset="0"/>
                          <a:ea typeface="MS PGothic" panose="020B0600070205080204" pitchFamily="34" charset="-128"/>
                        </a:defRPr>
                      </a:lvl1pPr>
                      <a:lvl2pPr marL="742950" indent="-285750" eaLnBrk="0" hangingPunct="0">
                        <a:spcBef>
                          <a:spcPct val="20000"/>
                        </a:spcBef>
                        <a:spcAft>
                          <a:spcPts val="1200"/>
                        </a:spcAft>
                        <a:defRPr sz="2400">
                          <a:solidFill>
                            <a:schemeClr val="bg2"/>
                          </a:solidFill>
                          <a:latin typeface="Trebuchet MS" panose="020B0603020202020204" pitchFamily="34" charset="0"/>
                          <a:ea typeface="MS PGothic" panose="020B0600070205080204" pitchFamily="34" charset="-128"/>
                        </a:defRPr>
                      </a:lvl2pPr>
                      <a:lvl3pPr marL="1143000" indent="-228600" eaLnBrk="0" hangingPunct="0">
                        <a:spcBef>
                          <a:spcPct val="20000"/>
                        </a:spcBef>
                        <a:spcAft>
                          <a:spcPts val="1200"/>
                        </a:spcAft>
                        <a:buSzPct val="105000"/>
                        <a:buFont typeface="Arial" panose="020B0604020202020204" pitchFamily="34" charset="0"/>
                        <a:defRPr sz="2000">
                          <a:solidFill>
                            <a:schemeClr val="bg2"/>
                          </a:solidFill>
                          <a:latin typeface="Trebuchet MS" panose="020B0603020202020204" pitchFamily="34" charset="0"/>
                          <a:ea typeface="MS PGothic" panose="020B0600070205080204" pitchFamily="34" charset="-128"/>
                        </a:defRPr>
                      </a:lvl3pPr>
                      <a:lvl4pPr marL="1600200" indent="-228600" eaLnBrk="0" hangingPunct="0">
                        <a:spcBef>
                          <a:spcPct val="20000"/>
                        </a:spcBef>
                        <a:spcAft>
                          <a:spcPts val="1200"/>
                        </a:spcAft>
                        <a:defRPr>
                          <a:solidFill>
                            <a:schemeClr val="bg2"/>
                          </a:solidFill>
                          <a:latin typeface="Trebuchet MS" panose="020B0603020202020204" pitchFamily="34" charset="0"/>
                          <a:ea typeface="MS PGothic" panose="020B0600070205080204" pitchFamily="34" charset="-128"/>
                        </a:defRPr>
                      </a:lvl4pPr>
                      <a:lvl5pPr marL="2057400" indent="-228600" eaLnBrk="0"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ヒラギノ角ゴ Pro W3" charset="-128"/>
                          <a:cs typeface="Arial" panose="020B0604020202020204" pitchFamily="34" charset="0"/>
                        </a:rPr>
                        <a:t>A man who talks a lot about his worries, fears, and problems shouldn’t get respect.</a:t>
                      </a:r>
                    </a:p>
                  </a:txBody>
                  <a:tcPr marT="45715" marB="45715"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lvl1pPr eaLnBrk="0" hangingPunct="0">
                        <a:spcAft>
                          <a:spcPts val="1200"/>
                        </a:spcAft>
                        <a:defRPr sz="2400">
                          <a:solidFill>
                            <a:schemeClr val="bg2"/>
                          </a:solidFill>
                          <a:latin typeface="Trebuchet MS" panose="020B0603020202020204" pitchFamily="34" charset="0"/>
                          <a:ea typeface="MS PGothic" panose="020B0600070205080204" pitchFamily="34" charset="-128"/>
                        </a:defRPr>
                      </a:lvl1pPr>
                      <a:lvl2pPr marL="742950" indent="-285750" eaLnBrk="0" hangingPunct="0">
                        <a:spcBef>
                          <a:spcPct val="20000"/>
                        </a:spcBef>
                        <a:spcAft>
                          <a:spcPts val="1200"/>
                        </a:spcAft>
                        <a:defRPr sz="2400">
                          <a:solidFill>
                            <a:schemeClr val="bg2"/>
                          </a:solidFill>
                          <a:latin typeface="Trebuchet MS" panose="020B0603020202020204" pitchFamily="34" charset="0"/>
                          <a:ea typeface="MS PGothic" panose="020B0600070205080204" pitchFamily="34" charset="-128"/>
                        </a:defRPr>
                      </a:lvl2pPr>
                      <a:lvl3pPr marL="1143000" indent="-228600" eaLnBrk="0" hangingPunct="0">
                        <a:spcBef>
                          <a:spcPct val="20000"/>
                        </a:spcBef>
                        <a:spcAft>
                          <a:spcPts val="1200"/>
                        </a:spcAft>
                        <a:buSzPct val="105000"/>
                        <a:buFont typeface="Arial" panose="020B0604020202020204" pitchFamily="34" charset="0"/>
                        <a:defRPr sz="2000">
                          <a:solidFill>
                            <a:schemeClr val="bg2"/>
                          </a:solidFill>
                          <a:latin typeface="Trebuchet MS" panose="020B0603020202020204" pitchFamily="34" charset="0"/>
                          <a:ea typeface="MS PGothic" panose="020B0600070205080204" pitchFamily="34" charset="-128"/>
                        </a:defRPr>
                      </a:lvl3pPr>
                      <a:lvl4pPr marL="1600200" indent="-228600" eaLnBrk="0" hangingPunct="0">
                        <a:spcBef>
                          <a:spcPct val="20000"/>
                        </a:spcBef>
                        <a:spcAft>
                          <a:spcPts val="1200"/>
                        </a:spcAft>
                        <a:defRPr>
                          <a:solidFill>
                            <a:schemeClr val="bg2"/>
                          </a:solidFill>
                          <a:latin typeface="Trebuchet MS" panose="020B0603020202020204" pitchFamily="34" charset="0"/>
                          <a:ea typeface="MS PGothic" panose="020B0600070205080204" pitchFamily="34" charset="-128"/>
                        </a:defRPr>
                      </a:lvl4pPr>
                      <a:lvl5pPr marL="2057400" indent="-228600" eaLnBrk="0"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ヒラギノ角ゴ Pro W3" charset="-128"/>
                          <a:cs typeface="Arial" panose="020B0604020202020204" pitchFamily="34" charset="0"/>
                        </a:rPr>
                        <a:t>30%</a:t>
                      </a:r>
                    </a:p>
                  </a:txBody>
                  <a:tcPr marT="45715" marB="45715"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lvl1pPr eaLnBrk="0" hangingPunct="0">
                        <a:spcAft>
                          <a:spcPts val="1200"/>
                        </a:spcAft>
                        <a:defRPr sz="2400">
                          <a:solidFill>
                            <a:schemeClr val="bg2"/>
                          </a:solidFill>
                          <a:latin typeface="Trebuchet MS" panose="020B0603020202020204" pitchFamily="34" charset="0"/>
                          <a:ea typeface="MS PGothic" panose="020B0600070205080204" pitchFamily="34" charset="-128"/>
                        </a:defRPr>
                      </a:lvl1pPr>
                      <a:lvl2pPr marL="742950" indent="-285750" eaLnBrk="0" hangingPunct="0">
                        <a:spcBef>
                          <a:spcPct val="20000"/>
                        </a:spcBef>
                        <a:spcAft>
                          <a:spcPts val="1200"/>
                        </a:spcAft>
                        <a:defRPr sz="2400">
                          <a:solidFill>
                            <a:schemeClr val="bg2"/>
                          </a:solidFill>
                          <a:latin typeface="Trebuchet MS" panose="020B0603020202020204" pitchFamily="34" charset="0"/>
                          <a:ea typeface="MS PGothic" panose="020B0600070205080204" pitchFamily="34" charset="-128"/>
                        </a:defRPr>
                      </a:lvl2pPr>
                      <a:lvl3pPr marL="1143000" indent="-228600" eaLnBrk="0" hangingPunct="0">
                        <a:spcBef>
                          <a:spcPct val="20000"/>
                        </a:spcBef>
                        <a:spcAft>
                          <a:spcPts val="1200"/>
                        </a:spcAft>
                        <a:buSzPct val="105000"/>
                        <a:buFont typeface="Arial" panose="020B0604020202020204" pitchFamily="34" charset="0"/>
                        <a:defRPr sz="2000">
                          <a:solidFill>
                            <a:schemeClr val="bg2"/>
                          </a:solidFill>
                          <a:latin typeface="Trebuchet MS" panose="020B0603020202020204" pitchFamily="34" charset="0"/>
                          <a:ea typeface="MS PGothic" panose="020B0600070205080204" pitchFamily="34" charset="-128"/>
                        </a:defRPr>
                      </a:lvl3pPr>
                      <a:lvl4pPr marL="1600200" indent="-228600" eaLnBrk="0" hangingPunct="0">
                        <a:spcBef>
                          <a:spcPct val="20000"/>
                        </a:spcBef>
                        <a:spcAft>
                          <a:spcPts val="1200"/>
                        </a:spcAft>
                        <a:defRPr>
                          <a:solidFill>
                            <a:schemeClr val="bg2"/>
                          </a:solidFill>
                          <a:latin typeface="Trebuchet MS" panose="020B0603020202020204" pitchFamily="34" charset="0"/>
                          <a:ea typeface="MS PGothic" panose="020B0600070205080204" pitchFamily="34" charset="-128"/>
                        </a:defRPr>
                      </a:lvl4pPr>
                      <a:lvl5pPr marL="2057400" indent="-228600" eaLnBrk="0"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ヒラギノ角ゴ Pro W3" charset="-128"/>
                          <a:cs typeface="Arial" panose="020B0604020202020204" pitchFamily="34" charset="0"/>
                        </a:rPr>
                        <a:t>31%</a:t>
                      </a:r>
                    </a:p>
                  </a:txBody>
                  <a:tcPr marT="45715" marB="45715"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lvl1pPr eaLnBrk="0" hangingPunct="0">
                        <a:spcAft>
                          <a:spcPts val="1200"/>
                        </a:spcAft>
                        <a:defRPr sz="2400">
                          <a:solidFill>
                            <a:schemeClr val="bg2"/>
                          </a:solidFill>
                          <a:latin typeface="Trebuchet MS" panose="020B0603020202020204" pitchFamily="34" charset="0"/>
                          <a:ea typeface="MS PGothic" panose="020B0600070205080204" pitchFamily="34" charset="-128"/>
                        </a:defRPr>
                      </a:lvl1pPr>
                      <a:lvl2pPr marL="742950" indent="-285750" eaLnBrk="0" hangingPunct="0">
                        <a:spcBef>
                          <a:spcPct val="20000"/>
                        </a:spcBef>
                        <a:spcAft>
                          <a:spcPts val="1200"/>
                        </a:spcAft>
                        <a:defRPr sz="2400">
                          <a:solidFill>
                            <a:schemeClr val="bg2"/>
                          </a:solidFill>
                          <a:latin typeface="Trebuchet MS" panose="020B0603020202020204" pitchFamily="34" charset="0"/>
                          <a:ea typeface="MS PGothic" panose="020B0600070205080204" pitchFamily="34" charset="-128"/>
                        </a:defRPr>
                      </a:lvl2pPr>
                      <a:lvl3pPr marL="1143000" indent="-228600" eaLnBrk="0" hangingPunct="0">
                        <a:spcBef>
                          <a:spcPct val="20000"/>
                        </a:spcBef>
                        <a:spcAft>
                          <a:spcPts val="1200"/>
                        </a:spcAft>
                        <a:buSzPct val="105000"/>
                        <a:buFont typeface="Arial" panose="020B0604020202020204" pitchFamily="34" charset="0"/>
                        <a:defRPr sz="2000">
                          <a:solidFill>
                            <a:schemeClr val="bg2"/>
                          </a:solidFill>
                          <a:latin typeface="Trebuchet MS" panose="020B0603020202020204" pitchFamily="34" charset="0"/>
                          <a:ea typeface="MS PGothic" panose="020B0600070205080204" pitchFamily="34" charset="-128"/>
                        </a:defRPr>
                      </a:lvl3pPr>
                      <a:lvl4pPr marL="1600200" indent="-228600" eaLnBrk="0" hangingPunct="0">
                        <a:spcBef>
                          <a:spcPct val="20000"/>
                        </a:spcBef>
                        <a:spcAft>
                          <a:spcPts val="1200"/>
                        </a:spcAft>
                        <a:defRPr>
                          <a:solidFill>
                            <a:schemeClr val="bg2"/>
                          </a:solidFill>
                          <a:latin typeface="Trebuchet MS" panose="020B0603020202020204" pitchFamily="34" charset="0"/>
                          <a:ea typeface="MS PGothic" panose="020B0600070205080204" pitchFamily="34" charset="-128"/>
                        </a:defRPr>
                      </a:lvl4pPr>
                      <a:lvl5pPr marL="2057400" indent="-228600" eaLnBrk="0"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ヒラギノ角ゴ Pro W3" charset="-128"/>
                          <a:cs typeface="Arial" panose="020B0604020202020204" pitchFamily="34" charset="0"/>
                        </a:rPr>
                        <a:t>18%</a:t>
                      </a:r>
                    </a:p>
                  </a:txBody>
                  <a:tcPr marT="45715" marB="45715"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568073355"/>
                  </a:ext>
                </a:extLst>
              </a:tr>
              <a:tr h="914303">
                <a:tc>
                  <a:txBody>
                    <a:bodyPr/>
                    <a:lstStyle>
                      <a:lvl1pPr eaLnBrk="0" hangingPunct="0">
                        <a:spcAft>
                          <a:spcPts val="1200"/>
                        </a:spcAft>
                        <a:defRPr sz="2400">
                          <a:solidFill>
                            <a:schemeClr val="bg2"/>
                          </a:solidFill>
                          <a:latin typeface="Trebuchet MS" panose="020B0603020202020204" pitchFamily="34" charset="0"/>
                          <a:ea typeface="MS PGothic" panose="020B0600070205080204" pitchFamily="34" charset="-128"/>
                        </a:defRPr>
                      </a:lvl1pPr>
                      <a:lvl2pPr marL="742950" indent="-285750" eaLnBrk="0" hangingPunct="0">
                        <a:spcBef>
                          <a:spcPct val="20000"/>
                        </a:spcBef>
                        <a:spcAft>
                          <a:spcPts val="1200"/>
                        </a:spcAft>
                        <a:defRPr sz="2400">
                          <a:solidFill>
                            <a:schemeClr val="bg2"/>
                          </a:solidFill>
                          <a:latin typeface="Trebuchet MS" panose="020B0603020202020204" pitchFamily="34" charset="0"/>
                          <a:ea typeface="MS PGothic" panose="020B0600070205080204" pitchFamily="34" charset="-128"/>
                        </a:defRPr>
                      </a:lvl2pPr>
                      <a:lvl3pPr marL="1143000" indent="-228600" eaLnBrk="0" hangingPunct="0">
                        <a:spcBef>
                          <a:spcPct val="20000"/>
                        </a:spcBef>
                        <a:spcAft>
                          <a:spcPts val="1200"/>
                        </a:spcAft>
                        <a:buSzPct val="105000"/>
                        <a:buFont typeface="Arial" panose="020B0604020202020204" pitchFamily="34" charset="0"/>
                        <a:defRPr sz="2000">
                          <a:solidFill>
                            <a:schemeClr val="bg2"/>
                          </a:solidFill>
                          <a:latin typeface="Trebuchet MS" panose="020B0603020202020204" pitchFamily="34" charset="0"/>
                          <a:ea typeface="MS PGothic" panose="020B0600070205080204" pitchFamily="34" charset="-128"/>
                        </a:defRPr>
                      </a:lvl3pPr>
                      <a:lvl4pPr marL="1600200" indent="-228600" eaLnBrk="0" hangingPunct="0">
                        <a:spcBef>
                          <a:spcPct val="20000"/>
                        </a:spcBef>
                        <a:spcAft>
                          <a:spcPts val="1200"/>
                        </a:spcAft>
                        <a:defRPr>
                          <a:solidFill>
                            <a:schemeClr val="bg2"/>
                          </a:solidFill>
                          <a:latin typeface="Trebuchet MS" panose="020B0603020202020204" pitchFamily="34" charset="0"/>
                          <a:ea typeface="MS PGothic" panose="020B0600070205080204" pitchFamily="34" charset="-128"/>
                        </a:defRPr>
                      </a:lvl4pPr>
                      <a:lvl5pPr marL="2057400" indent="-228600" eaLnBrk="0"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ヒラギノ角ゴ Pro W3" charset="-128"/>
                          <a:cs typeface="Arial" panose="020B0604020202020204" pitchFamily="34" charset="0"/>
                        </a:rPr>
                        <a:t>Men should figure out their personal problems on their own without asking others for help.</a:t>
                      </a:r>
                    </a:p>
                  </a:txBody>
                  <a:tcPr marT="45715" marB="45715"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EDE7"/>
                    </a:solidFill>
                  </a:tcPr>
                </a:tc>
                <a:tc>
                  <a:txBody>
                    <a:bodyPr/>
                    <a:lstStyle>
                      <a:lvl1pPr eaLnBrk="0" hangingPunct="0">
                        <a:spcAft>
                          <a:spcPts val="1200"/>
                        </a:spcAft>
                        <a:defRPr sz="2400">
                          <a:solidFill>
                            <a:schemeClr val="bg2"/>
                          </a:solidFill>
                          <a:latin typeface="Trebuchet MS" panose="020B0603020202020204" pitchFamily="34" charset="0"/>
                          <a:ea typeface="MS PGothic" panose="020B0600070205080204" pitchFamily="34" charset="-128"/>
                        </a:defRPr>
                      </a:lvl1pPr>
                      <a:lvl2pPr marL="742950" indent="-285750" eaLnBrk="0" hangingPunct="0">
                        <a:spcBef>
                          <a:spcPct val="20000"/>
                        </a:spcBef>
                        <a:spcAft>
                          <a:spcPts val="1200"/>
                        </a:spcAft>
                        <a:defRPr sz="2400">
                          <a:solidFill>
                            <a:schemeClr val="bg2"/>
                          </a:solidFill>
                          <a:latin typeface="Trebuchet MS" panose="020B0603020202020204" pitchFamily="34" charset="0"/>
                          <a:ea typeface="MS PGothic" panose="020B0600070205080204" pitchFamily="34" charset="-128"/>
                        </a:defRPr>
                      </a:lvl2pPr>
                      <a:lvl3pPr marL="1143000" indent="-228600" eaLnBrk="0" hangingPunct="0">
                        <a:spcBef>
                          <a:spcPct val="20000"/>
                        </a:spcBef>
                        <a:spcAft>
                          <a:spcPts val="1200"/>
                        </a:spcAft>
                        <a:buSzPct val="105000"/>
                        <a:buFont typeface="Arial" panose="020B0604020202020204" pitchFamily="34" charset="0"/>
                        <a:defRPr sz="2000">
                          <a:solidFill>
                            <a:schemeClr val="bg2"/>
                          </a:solidFill>
                          <a:latin typeface="Trebuchet MS" panose="020B0603020202020204" pitchFamily="34" charset="0"/>
                          <a:ea typeface="MS PGothic" panose="020B0600070205080204" pitchFamily="34" charset="-128"/>
                        </a:defRPr>
                      </a:lvl3pPr>
                      <a:lvl4pPr marL="1600200" indent="-228600" eaLnBrk="0" hangingPunct="0">
                        <a:spcBef>
                          <a:spcPct val="20000"/>
                        </a:spcBef>
                        <a:spcAft>
                          <a:spcPts val="1200"/>
                        </a:spcAft>
                        <a:defRPr>
                          <a:solidFill>
                            <a:schemeClr val="bg2"/>
                          </a:solidFill>
                          <a:latin typeface="Trebuchet MS" panose="020B0603020202020204" pitchFamily="34" charset="0"/>
                          <a:ea typeface="MS PGothic" panose="020B0600070205080204" pitchFamily="34" charset="-128"/>
                        </a:defRPr>
                      </a:lvl4pPr>
                      <a:lvl5pPr marL="2057400" indent="-228600" eaLnBrk="0"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ヒラギノ角ゴ Pro W3" charset="-128"/>
                          <a:cs typeface="Arial" panose="020B0604020202020204" pitchFamily="34" charset="0"/>
                        </a:rPr>
                        <a:t>40%</a:t>
                      </a:r>
                    </a:p>
                  </a:txBody>
                  <a:tcPr marT="45715" marB="45715"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EDE7"/>
                    </a:solidFill>
                  </a:tcPr>
                </a:tc>
                <a:tc>
                  <a:txBody>
                    <a:bodyPr/>
                    <a:lstStyle>
                      <a:lvl1pPr eaLnBrk="0" hangingPunct="0">
                        <a:spcAft>
                          <a:spcPts val="1200"/>
                        </a:spcAft>
                        <a:defRPr sz="2400">
                          <a:solidFill>
                            <a:schemeClr val="bg2"/>
                          </a:solidFill>
                          <a:latin typeface="Trebuchet MS" panose="020B0603020202020204" pitchFamily="34" charset="0"/>
                          <a:ea typeface="MS PGothic" panose="020B0600070205080204" pitchFamily="34" charset="-128"/>
                        </a:defRPr>
                      </a:lvl1pPr>
                      <a:lvl2pPr marL="742950" indent="-285750" eaLnBrk="0" hangingPunct="0">
                        <a:spcBef>
                          <a:spcPct val="20000"/>
                        </a:spcBef>
                        <a:spcAft>
                          <a:spcPts val="1200"/>
                        </a:spcAft>
                        <a:defRPr sz="2400">
                          <a:solidFill>
                            <a:schemeClr val="bg2"/>
                          </a:solidFill>
                          <a:latin typeface="Trebuchet MS" panose="020B0603020202020204" pitchFamily="34" charset="0"/>
                          <a:ea typeface="MS PGothic" panose="020B0600070205080204" pitchFamily="34" charset="-128"/>
                        </a:defRPr>
                      </a:lvl2pPr>
                      <a:lvl3pPr marL="1143000" indent="-228600" eaLnBrk="0" hangingPunct="0">
                        <a:spcBef>
                          <a:spcPct val="20000"/>
                        </a:spcBef>
                        <a:spcAft>
                          <a:spcPts val="1200"/>
                        </a:spcAft>
                        <a:buSzPct val="105000"/>
                        <a:buFont typeface="Arial" panose="020B0604020202020204" pitchFamily="34" charset="0"/>
                        <a:defRPr sz="2000">
                          <a:solidFill>
                            <a:schemeClr val="bg2"/>
                          </a:solidFill>
                          <a:latin typeface="Trebuchet MS" panose="020B0603020202020204" pitchFamily="34" charset="0"/>
                          <a:ea typeface="MS PGothic" panose="020B0600070205080204" pitchFamily="34" charset="-128"/>
                        </a:defRPr>
                      </a:lvl3pPr>
                      <a:lvl4pPr marL="1600200" indent="-228600" eaLnBrk="0" hangingPunct="0">
                        <a:spcBef>
                          <a:spcPct val="20000"/>
                        </a:spcBef>
                        <a:spcAft>
                          <a:spcPts val="1200"/>
                        </a:spcAft>
                        <a:defRPr>
                          <a:solidFill>
                            <a:schemeClr val="bg2"/>
                          </a:solidFill>
                          <a:latin typeface="Trebuchet MS" panose="020B0603020202020204" pitchFamily="34" charset="0"/>
                          <a:ea typeface="MS PGothic" panose="020B0600070205080204" pitchFamily="34" charset="-128"/>
                        </a:defRPr>
                      </a:lvl4pPr>
                      <a:lvl5pPr marL="2057400" indent="-228600" eaLnBrk="0"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ヒラギノ角ゴ Pro W3" charset="-128"/>
                          <a:cs typeface="Arial" panose="020B0604020202020204" pitchFamily="34" charset="0"/>
                        </a:rPr>
                        <a:t>36%</a:t>
                      </a:r>
                    </a:p>
                  </a:txBody>
                  <a:tcPr marT="45715" marB="45715"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EDE7"/>
                    </a:solidFill>
                  </a:tcPr>
                </a:tc>
                <a:tc>
                  <a:txBody>
                    <a:bodyPr/>
                    <a:lstStyle>
                      <a:lvl1pPr eaLnBrk="0" hangingPunct="0">
                        <a:spcAft>
                          <a:spcPts val="1200"/>
                        </a:spcAft>
                        <a:defRPr sz="2400">
                          <a:solidFill>
                            <a:schemeClr val="bg2"/>
                          </a:solidFill>
                          <a:latin typeface="Trebuchet MS" panose="020B0603020202020204" pitchFamily="34" charset="0"/>
                          <a:ea typeface="MS PGothic" panose="020B0600070205080204" pitchFamily="34" charset="-128"/>
                        </a:defRPr>
                      </a:lvl1pPr>
                      <a:lvl2pPr marL="742950" indent="-285750" eaLnBrk="0" hangingPunct="0">
                        <a:spcBef>
                          <a:spcPct val="20000"/>
                        </a:spcBef>
                        <a:spcAft>
                          <a:spcPts val="1200"/>
                        </a:spcAft>
                        <a:defRPr sz="2400">
                          <a:solidFill>
                            <a:schemeClr val="bg2"/>
                          </a:solidFill>
                          <a:latin typeface="Trebuchet MS" panose="020B0603020202020204" pitchFamily="34" charset="0"/>
                          <a:ea typeface="MS PGothic" panose="020B0600070205080204" pitchFamily="34" charset="-128"/>
                        </a:defRPr>
                      </a:lvl2pPr>
                      <a:lvl3pPr marL="1143000" indent="-228600" eaLnBrk="0" hangingPunct="0">
                        <a:spcBef>
                          <a:spcPct val="20000"/>
                        </a:spcBef>
                        <a:spcAft>
                          <a:spcPts val="1200"/>
                        </a:spcAft>
                        <a:buSzPct val="105000"/>
                        <a:buFont typeface="Arial" panose="020B0604020202020204" pitchFamily="34" charset="0"/>
                        <a:defRPr sz="2000">
                          <a:solidFill>
                            <a:schemeClr val="bg2"/>
                          </a:solidFill>
                          <a:latin typeface="Trebuchet MS" panose="020B0603020202020204" pitchFamily="34" charset="0"/>
                          <a:ea typeface="MS PGothic" panose="020B0600070205080204" pitchFamily="34" charset="-128"/>
                        </a:defRPr>
                      </a:lvl3pPr>
                      <a:lvl4pPr marL="1600200" indent="-228600" eaLnBrk="0" hangingPunct="0">
                        <a:spcBef>
                          <a:spcPct val="20000"/>
                        </a:spcBef>
                        <a:spcAft>
                          <a:spcPts val="1200"/>
                        </a:spcAft>
                        <a:defRPr>
                          <a:solidFill>
                            <a:schemeClr val="bg2"/>
                          </a:solidFill>
                          <a:latin typeface="Trebuchet MS" panose="020B0603020202020204" pitchFamily="34" charset="0"/>
                          <a:ea typeface="MS PGothic" panose="020B0600070205080204" pitchFamily="34" charset="-128"/>
                        </a:defRPr>
                      </a:lvl4pPr>
                      <a:lvl5pPr marL="2057400" indent="-228600" eaLnBrk="0"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ts val="1200"/>
                        </a:spcAft>
                        <a:buSzPct val="105000"/>
                        <a:buFont typeface="Arial" panose="020B0604020202020204" pitchFamily="34" charset="0"/>
                        <a:defRPr>
                          <a:solidFill>
                            <a:schemeClr val="bg2"/>
                          </a:solidFill>
                          <a:latin typeface="Trebuchet MS" panose="020B0603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ヒラギノ角ゴ Pro W3" charset="-128"/>
                          <a:cs typeface="Arial" panose="020B0604020202020204" pitchFamily="34" charset="0"/>
                        </a:rPr>
                        <a:t>35%</a:t>
                      </a:r>
                    </a:p>
                  </a:txBody>
                  <a:tcPr marT="45715" marB="45715"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DEDE7"/>
                    </a:solidFill>
                  </a:tcPr>
                </a:tc>
                <a:extLst>
                  <a:ext uri="{0D108BD9-81ED-4DB2-BD59-A6C34878D82A}">
                    <a16:rowId xmlns:a16="http://schemas.microsoft.com/office/drawing/2014/main" val="1057276778"/>
                  </a:ext>
                </a:extLst>
              </a:tr>
            </a:tbl>
          </a:graphicData>
        </a:graphic>
      </p:graphicFrame>
    </p:spTree>
    <p:extLst>
      <p:ext uri="{BB962C8B-B14F-4D97-AF65-F5344CB8AC3E}">
        <p14:creationId xmlns:p14="http://schemas.microsoft.com/office/powerpoint/2010/main" val="3184178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 Look at the Results</a:t>
            </a:r>
          </a:p>
        </p:txBody>
      </p:sp>
      <p:graphicFrame>
        <p:nvGraphicFramePr>
          <p:cNvPr id="4" name="Content Placeholder 1"/>
          <p:cNvGraphicFramePr>
            <a:graphicFrameLocks/>
          </p:cNvGraphicFramePr>
          <p:nvPr>
            <p:extLst>
              <p:ext uri="{D42A27DB-BD31-4B8C-83A1-F6EECF244321}">
                <p14:modId xmlns:p14="http://schemas.microsoft.com/office/powerpoint/2010/main" val="887269419"/>
              </p:ext>
            </p:extLst>
          </p:nvPr>
        </p:nvGraphicFramePr>
        <p:xfrm>
          <a:off x="2374307" y="1707515"/>
          <a:ext cx="8305800" cy="4277682"/>
        </p:xfrm>
        <a:graphic>
          <a:graphicData uri="http://schemas.openxmlformats.org/drawingml/2006/table">
            <a:tbl>
              <a:tblPr firstRow="1" bandRow="1">
                <a:tableStyleId>{9DCAF9ED-07DC-4A11-8D7F-57B35C25682E}</a:tableStyleId>
              </a:tblPr>
              <a:tblGrid>
                <a:gridCol w="4133988">
                  <a:extLst>
                    <a:ext uri="{9D8B030D-6E8A-4147-A177-3AD203B41FA5}">
                      <a16:colId xmlns:a16="http://schemas.microsoft.com/office/drawing/2014/main" val="20000"/>
                    </a:ext>
                  </a:extLst>
                </a:gridCol>
                <a:gridCol w="1437363">
                  <a:extLst>
                    <a:ext uri="{9D8B030D-6E8A-4147-A177-3AD203B41FA5}">
                      <a16:colId xmlns:a16="http://schemas.microsoft.com/office/drawing/2014/main" val="20001"/>
                    </a:ext>
                  </a:extLst>
                </a:gridCol>
                <a:gridCol w="1451318">
                  <a:extLst>
                    <a:ext uri="{9D8B030D-6E8A-4147-A177-3AD203B41FA5}">
                      <a16:colId xmlns:a16="http://schemas.microsoft.com/office/drawing/2014/main" val="20002"/>
                    </a:ext>
                  </a:extLst>
                </a:gridCol>
                <a:gridCol w="1283131">
                  <a:extLst>
                    <a:ext uri="{9D8B030D-6E8A-4147-A177-3AD203B41FA5}">
                      <a16:colId xmlns:a16="http://schemas.microsoft.com/office/drawing/2014/main" val="20003"/>
                    </a:ext>
                  </a:extLst>
                </a:gridCol>
              </a:tblGrid>
              <a:tr h="505046">
                <a:tc>
                  <a:txBody>
                    <a:bodyPr/>
                    <a:lstStyle/>
                    <a:p>
                      <a:r>
                        <a:rPr lang="en-US" sz="1800" b="1" dirty="0">
                          <a:latin typeface="Arial" panose="020B0604020202020204" pitchFamily="34" charset="0"/>
                          <a:cs typeface="Arial" panose="020B0604020202020204" pitchFamily="34" charset="0"/>
                        </a:rPr>
                        <a:t>Pillar 7: Aggression and Control</a:t>
                      </a:r>
                    </a:p>
                  </a:txBody>
                  <a:tcPr marT="45721" marB="45721"/>
                </a:tc>
                <a:tc>
                  <a:txBody>
                    <a:bodyPr/>
                    <a:lstStyle/>
                    <a:p>
                      <a:endParaRPr lang="en-US" b="1">
                        <a:latin typeface="Arial" panose="020B0604020202020204" pitchFamily="34" charset="0"/>
                        <a:cs typeface="Arial" panose="020B0604020202020204" pitchFamily="34" charset="0"/>
                      </a:endParaRPr>
                    </a:p>
                  </a:txBody>
                  <a:tcPr marT="45721" marB="45721"/>
                </a:tc>
                <a:tc>
                  <a:txBody>
                    <a:bodyPr/>
                    <a:lstStyle/>
                    <a:p>
                      <a:endParaRPr lang="en-US" b="1">
                        <a:latin typeface="Arial" panose="020B0604020202020204" pitchFamily="34" charset="0"/>
                        <a:cs typeface="Arial" panose="020B0604020202020204" pitchFamily="34" charset="0"/>
                      </a:endParaRPr>
                    </a:p>
                  </a:txBody>
                  <a:tcPr marT="45721" marB="45721"/>
                </a:tc>
                <a:tc>
                  <a:txBody>
                    <a:bodyPr/>
                    <a:lstStyle/>
                    <a:p>
                      <a:endParaRPr lang="en-US" b="1" dirty="0">
                        <a:latin typeface="Arial" panose="020B0604020202020204" pitchFamily="34" charset="0"/>
                        <a:cs typeface="Arial" panose="020B0604020202020204" pitchFamily="34" charset="0"/>
                      </a:endParaRPr>
                    </a:p>
                  </a:txBody>
                  <a:tcPr marT="45721" marB="45721"/>
                </a:tc>
                <a:extLst>
                  <a:ext uri="{0D108BD9-81ED-4DB2-BD59-A6C34878D82A}">
                    <a16:rowId xmlns:a16="http://schemas.microsoft.com/office/drawing/2014/main" val="10000"/>
                  </a:ext>
                </a:extLst>
              </a:tr>
              <a:tr h="50904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normalizeH="0" baseline="0" dirty="0">
                          <a:ln>
                            <a:noFill/>
                          </a:ln>
                          <a:solidFill>
                            <a:schemeClr val="tx1"/>
                          </a:solidFill>
                          <a:effectLst/>
                          <a:latin typeface="Arial" panose="020B0604020202020204" pitchFamily="34" charset="0"/>
                          <a:ea typeface="ヒラギノ角ゴ Pro W3" charset="-128"/>
                          <a:cs typeface="Arial" panose="020B0604020202020204" pitchFamily="34" charset="0"/>
                        </a:rPr>
                        <a:t>% who agree or strongly agree that “In my opinion…”</a:t>
                      </a:r>
                    </a:p>
                    <a:p>
                      <a:endParaRPr lang="en-US" sz="1800" b="1" dirty="0">
                        <a:solidFill>
                          <a:schemeClr val="tx1"/>
                        </a:solidFill>
                        <a:latin typeface="Arial" panose="020B0604020202020204" pitchFamily="34" charset="0"/>
                        <a:cs typeface="Arial" panose="020B0604020202020204" pitchFamily="34" charset="0"/>
                      </a:endParaRPr>
                    </a:p>
                  </a:txBody>
                  <a:tcPr marT="45721" marB="45721"/>
                </a:tc>
                <a:tc hMerge="1">
                  <a:txBody>
                    <a:bodyPr/>
                    <a:lstStyle/>
                    <a:p>
                      <a:endParaRPr lang="en-US" sz="1800" dirty="0">
                        <a:solidFill>
                          <a:schemeClr val="tx1"/>
                        </a:solidFill>
                      </a:endParaRPr>
                    </a:p>
                  </a:txBody>
                  <a:tcPr marT="45721" marB="45721"/>
                </a:tc>
                <a:tc hMerge="1">
                  <a:txBody>
                    <a:bodyPr/>
                    <a:lstStyle/>
                    <a:p>
                      <a:endParaRPr lang="en-US" sz="1800" dirty="0"/>
                    </a:p>
                  </a:txBody>
                  <a:tcPr marT="45721" marB="45721"/>
                </a:tc>
                <a:tc hMerge="1">
                  <a:txBody>
                    <a:bodyPr/>
                    <a:lstStyle/>
                    <a:p>
                      <a:endParaRPr lang="en-US" sz="1800" dirty="0"/>
                    </a:p>
                  </a:txBody>
                  <a:tcPr marT="45721" marB="45721"/>
                </a:tc>
                <a:extLst>
                  <a:ext uri="{0D108BD9-81ED-4DB2-BD59-A6C34878D82A}">
                    <a16:rowId xmlns:a16="http://schemas.microsoft.com/office/drawing/2014/main" val="1727378783"/>
                  </a:ext>
                </a:extLst>
              </a:tr>
              <a:tr h="353159">
                <a:tc>
                  <a:txBody>
                    <a:bodyPr/>
                    <a:lstStyle/>
                    <a:p>
                      <a:endParaRPr lang="en-US" sz="1800" b="1" dirty="0">
                        <a:solidFill>
                          <a:schemeClr val="tx1"/>
                        </a:solidFill>
                        <a:latin typeface="Arial" panose="020B0604020202020204" pitchFamily="34" charset="0"/>
                        <a:cs typeface="Arial" panose="020B0604020202020204" pitchFamily="34" charset="0"/>
                      </a:endParaRPr>
                    </a:p>
                  </a:txBody>
                  <a:tcPr marT="45721" marB="45721"/>
                </a:tc>
                <a:tc>
                  <a:txBody>
                    <a:bodyPr/>
                    <a:lstStyle/>
                    <a:p>
                      <a:r>
                        <a:rPr lang="en-US" sz="1800" b="1" dirty="0">
                          <a:latin typeface="Arial" panose="020B0604020202020204" pitchFamily="34" charset="0"/>
                          <a:cs typeface="Arial" panose="020B0604020202020204" pitchFamily="34" charset="0"/>
                        </a:rPr>
                        <a:t>U.S.</a:t>
                      </a:r>
                    </a:p>
                  </a:txBody>
                  <a:tcPr marT="45721" marB="45721"/>
                </a:tc>
                <a:tc>
                  <a:txBody>
                    <a:bodyPr/>
                    <a:lstStyle/>
                    <a:p>
                      <a:r>
                        <a:rPr lang="en-US" sz="1800" b="1" dirty="0">
                          <a:latin typeface="Arial" panose="020B0604020202020204" pitchFamily="34" charset="0"/>
                          <a:cs typeface="Arial" panose="020B0604020202020204" pitchFamily="34" charset="0"/>
                        </a:rPr>
                        <a:t>U.K.</a:t>
                      </a:r>
                    </a:p>
                  </a:txBody>
                  <a:tcPr marT="45721" marB="45721"/>
                </a:tc>
                <a:tc>
                  <a:txBody>
                    <a:bodyPr/>
                    <a:lstStyle/>
                    <a:p>
                      <a:r>
                        <a:rPr lang="en-US" sz="1800" b="1" dirty="0">
                          <a:latin typeface="Arial" panose="020B0604020202020204" pitchFamily="34" charset="0"/>
                          <a:cs typeface="Arial" panose="020B0604020202020204" pitchFamily="34" charset="0"/>
                        </a:rPr>
                        <a:t>Mexico</a:t>
                      </a:r>
                    </a:p>
                  </a:txBody>
                  <a:tcPr marT="45721" marB="45721"/>
                </a:tc>
                <a:extLst>
                  <a:ext uri="{0D108BD9-81ED-4DB2-BD59-A6C34878D82A}">
                    <a16:rowId xmlns:a16="http://schemas.microsoft.com/office/drawing/2014/main" val="609187897"/>
                  </a:ext>
                </a:extLst>
              </a:tr>
              <a:tr h="937942">
                <a:tc>
                  <a:txBody>
                    <a:bodyPr/>
                    <a:lstStyle/>
                    <a:p>
                      <a:r>
                        <a:rPr lang="en-US" sz="1800" dirty="0">
                          <a:solidFill>
                            <a:schemeClr val="tx1"/>
                          </a:solidFill>
                          <a:latin typeface="Arial" panose="020B0604020202020204" pitchFamily="34" charset="0"/>
                          <a:cs typeface="Arial" panose="020B0604020202020204" pitchFamily="34" charset="0"/>
                        </a:rPr>
                        <a:t>Men should use violence to get respect,</a:t>
                      </a:r>
                      <a:r>
                        <a:rPr lang="en-US" sz="1800" baseline="0" dirty="0">
                          <a:solidFill>
                            <a:schemeClr val="tx1"/>
                          </a:solidFill>
                          <a:latin typeface="Arial" panose="020B0604020202020204" pitchFamily="34" charset="0"/>
                          <a:cs typeface="Arial" panose="020B0604020202020204" pitchFamily="34" charset="0"/>
                        </a:rPr>
                        <a:t> if necessary.</a:t>
                      </a:r>
                      <a:endParaRPr lang="en-US" sz="1800" dirty="0">
                        <a:solidFill>
                          <a:schemeClr val="tx1"/>
                        </a:solidFill>
                        <a:latin typeface="Arial" panose="020B0604020202020204" pitchFamily="34" charset="0"/>
                        <a:cs typeface="Arial" panose="020B0604020202020204" pitchFamily="34" charset="0"/>
                      </a:endParaRPr>
                    </a:p>
                  </a:txBody>
                  <a:tcPr marT="45721" marB="45721"/>
                </a:tc>
                <a:tc>
                  <a:txBody>
                    <a:bodyPr/>
                    <a:lstStyle/>
                    <a:p>
                      <a:r>
                        <a:rPr lang="en-US" sz="1800" dirty="0">
                          <a:solidFill>
                            <a:schemeClr val="tx1"/>
                          </a:solidFill>
                          <a:latin typeface="Arial" panose="020B0604020202020204" pitchFamily="34" charset="0"/>
                          <a:cs typeface="Arial" panose="020B0604020202020204" pitchFamily="34" charset="0"/>
                        </a:rPr>
                        <a:t>23%</a:t>
                      </a:r>
                    </a:p>
                  </a:txBody>
                  <a:tcPr marT="45721" marB="45721"/>
                </a:tc>
                <a:tc>
                  <a:txBody>
                    <a:bodyPr/>
                    <a:lstStyle/>
                    <a:p>
                      <a:r>
                        <a:rPr lang="en-US" sz="1800" dirty="0">
                          <a:solidFill>
                            <a:schemeClr val="tx1"/>
                          </a:solidFill>
                          <a:latin typeface="Arial" panose="020B0604020202020204" pitchFamily="34" charset="0"/>
                          <a:cs typeface="Arial" panose="020B0604020202020204" pitchFamily="34" charset="0"/>
                        </a:rPr>
                        <a:t>25%</a:t>
                      </a:r>
                    </a:p>
                  </a:txBody>
                  <a:tcPr marT="45721" marB="45721"/>
                </a:tc>
                <a:tc>
                  <a:txBody>
                    <a:bodyPr/>
                    <a:lstStyle/>
                    <a:p>
                      <a:r>
                        <a:rPr lang="en-US" sz="1800" dirty="0">
                          <a:solidFill>
                            <a:schemeClr val="tx1"/>
                          </a:solidFill>
                          <a:latin typeface="Arial" panose="020B0604020202020204" pitchFamily="34" charset="0"/>
                          <a:cs typeface="Arial" panose="020B0604020202020204" pitchFamily="34" charset="0"/>
                        </a:rPr>
                        <a:t>10%</a:t>
                      </a:r>
                    </a:p>
                  </a:txBody>
                  <a:tcPr marT="45721" marB="45721"/>
                </a:tc>
                <a:extLst>
                  <a:ext uri="{0D108BD9-81ED-4DB2-BD59-A6C34878D82A}">
                    <a16:rowId xmlns:a16="http://schemas.microsoft.com/office/drawing/2014/main" val="10001"/>
                  </a:ext>
                </a:extLst>
              </a:tr>
              <a:tr h="914425">
                <a:tc>
                  <a:txBody>
                    <a:bodyPr/>
                    <a:lstStyle/>
                    <a:p>
                      <a:r>
                        <a:rPr lang="en-US" sz="1800" dirty="0">
                          <a:solidFill>
                            <a:schemeClr val="tx1"/>
                          </a:solidFill>
                          <a:latin typeface="Arial" panose="020B0604020202020204" pitchFamily="34" charset="0"/>
                          <a:cs typeface="Arial" panose="020B0604020202020204" pitchFamily="34" charset="0"/>
                        </a:rPr>
                        <a:t>A man should always have the final say about decisions in his relationship or marriage.</a:t>
                      </a:r>
                    </a:p>
                  </a:txBody>
                  <a:tcPr marT="45721" marB="45721"/>
                </a:tc>
                <a:tc>
                  <a:txBody>
                    <a:bodyPr/>
                    <a:lstStyle/>
                    <a:p>
                      <a:r>
                        <a:rPr lang="en-US" sz="1800" dirty="0">
                          <a:solidFill>
                            <a:schemeClr val="tx1"/>
                          </a:solidFill>
                          <a:latin typeface="Arial" panose="020B0604020202020204" pitchFamily="34" charset="0"/>
                          <a:cs typeface="Arial" panose="020B0604020202020204" pitchFamily="34" charset="0"/>
                        </a:rPr>
                        <a:t>34%</a:t>
                      </a:r>
                    </a:p>
                  </a:txBody>
                  <a:tcPr marT="45721" marB="45721"/>
                </a:tc>
                <a:tc>
                  <a:txBody>
                    <a:bodyPr/>
                    <a:lstStyle/>
                    <a:p>
                      <a:r>
                        <a:rPr lang="en-US" sz="1800" dirty="0">
                          <a:solidFill>
                            <a:schemeClr val="tx1"/>
                          </a:solidFill>
                          <a:latin typeface="Arial" panose="020B0604020202020204" pitchFamily="34" charset="0"/>
                          <a:cs typeface="Arial" panose="020B0604020202020204" pitchFamily="34" charset="0"/>
                        </a:rPr>
                        <a:t>33%</a:t>
                      </a:r>
                    </a:p>
                  </a:txBody>
                  <a:tcPr marT="45721" marB="45721"/>
                </a:tc>
                <a:tc>
                  <a:txBody>
                    <a:bodyPr/>
                    <a:lstStyle/>
                    <a:p>
                      <a:r>
                        <a:rPr lang="en-US" sz="1800" dirty="0">
                          <a:solidFill>
                            <a:schemeClr val="tx1"/>
                          </a:solidFill>
                          <a:latin typeface="Arial" panose="020B0604020202020204" pitchFamily="34" charset="0"/>
                          <a:cs typeface="Arial" panose="020B0604020202020204" pitchFamily="34" charset="0"/>
                        </a:rPr>
                        <a:t>21%</a:t>
                      </a:r>
                    </a:p>
                  </a:txBody>
                  <a:tcPr marT="45721" marB="45721"/>
                </a:tc>
                <a:extLst>
                  <a:ext uri="{0D108BD9-81ED-4DB2-BD59-A6C34878D82A}">
                    <a16:rowId xmlns:a16="http://schemas.microsoft.com/office/drawing/2014/main" val="10002"/>
                  </a:ext>
                </a:extLst>
              </a:tr>
              <a:tr h="914425">
                <a:tc>
                  <a:txBody>
                    <a:bodyPr/>
                    <a:lstStyle/>
                    <a:p>
                      <a:r>
                        <a:rPr lang="en-US" sz="1800" dirty="0">
                          <a:solidFill>
                            <a:schemeClr val="tx1"/>
                          </a:solidFill>
                          <a:latin typeface="Arial" panose="020B0604020202020204" pitchFamily="34" charset="0"/>
                          <a:cs typeface="Arial" panose="020B0604020202020204" pitchFamily="34" charset="0"/>
                        </a:rPr>
                        <a:t>If a guy has a girlfriend</a:t>
                      </a:r>
                      <a:r>
                        <a:rPr lang="en-US" sz="1800" baseline="0" dirty="0">
                          <a:solidFill>
                            <a:schemeClr val="tx1"/>
                          </a:solidFill>
                          <a:latin typeface="Arial" panose="020B0604020202020204" pitchFamily="34" charset="0"/>
                          <a:cs typeface="Arial" panose="020B0604020202020204" pitchFamily="34" charset="0"/>
                        </a:rPr>
                        <a:t> or wife, he deserves to know where she is all the time.</a:t>
                      </a:r>
                      <a:endParaRPr lang="en-US" sz="1800" dirty="0">
                        <a:solidFill>
                          <a:schemeClr val="tx1"/>
                        </a:solidFill>
                        <a:latin typeface="Arial" panose="020B0604020202020204" pitchFamily="34" charset="0"/>
                        <a:cs typeface="Arial" panose="020B0604020202020204" pitchFamily="34" charset="0"/>
                      </a:endParaRPr>
                    </a:p>
                  </a:txBody>
                  <a:tcPr marT="45721" marB="45721"/>
                </a:tc>
                <a:tc>
                  <a:txBody>
                    <a:bodyPr/>
                    <a:lstStyle/>
                    <a:p>
                      <a:r>
                        <a:rPr lang="en-US" sz="1800" dirty="0">
                          <a:solidFill>
                            <a:schemeClr val="tx1"/>
                          </a:solidFill>
                          <a:latin typeface="Arial" panose="020B0604020202020204" pitchFamily="34" charset="0"/>
                          <a:cs typeface="Arial" panose="020B0604020202020204" pitchFamily="34" charset="0"/>
                        </a:rPr>
                        <a:t>46%</a:t>
                      </a:r>
                    </a:p>
                  </a:txBody>
                  <a:tcPr marT="45721" marB="45721"/>
                </a:tc>
                <a:tc>
                  <a:txBody>
                    <a:bodyPr/>
                    <a:lstStyle/>
                    <a:p>
                      <a:r>
                        <a:rPr lang="en-US" sz="1800" dirty="0">
                          <a:solidFill>
                            <a:schemeClr val="tx1"/>
                          </a:solidFill>
                          <a:latin typeface="Arial" panose="020B0604020202020204" pitchFamily="34" charset="0"/>
                          <a:cs typeface="Arial" panose="020B0604020202020204" pitchFamily="34" charset="0"/>
                        </a:rPr>
                        <a:t>37%</a:t>
                      </a:r>
                    </a:p>
                  </a:txBody>
                  <a:tcPr marT="45721" marB="45721"/>
                </a:tc>
                <a:tc>
                  <a:txBody>
                    <a:bodyPr/>
                    <a:lstStyle/>
                    <a:p>
                      <a:r>
                        <a:rPr lang="en-US" sz="1800" dirty="0">
                          <a:solidFill>
                            <a:schemeClr val="tx1"/>
                          </a:solidFill>
                          <a:latin typeface="Arial" panose="020B0604020202020204" pitchFamily="34" charset="0"/>
                          <a:cs typeface="Arial" panose="020B0604020202020204" pitchFamily="34" charset="0"/>
                        </a:rPr>
                        <a:t>27%</a:t>
                      </a:r>
                    </a:p>
                  </a:txBody>
                  <a:tcPr marT="45721" marB="45721"/>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23399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dirty="0">
                <a:latin typeface="Arial" panose="020B0604020202020204" pitchFamily="34" charset="0"/>
                <a:cs typeface="Arial" panose="020B0604020202020204" pitchFamily="34" charset="0"/>
              </a:rPr>
              <a:t>In multiple evaluation reviews, which programs to engage men and boys show impact?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2091083"/>
            <a:ext cx="6823587" cy="3995058"/>
          </a:xfrm>
        </p:spPr>
        <p:txBody>
          <a:bodyPr>
            <a:normAutofit/>
          </a:bodyPr>
          <a:lstStyle/>
          <a:p>
            <a:pPr marL="0" indent="0">
              <a:buFont typeface="Wingdings" panose="05000000000000000000" pitchFamily="2" charset="2"/>
              <a:buChar char="ü"/>
            </a:pPr>
            <a:r>
              <a:rPr lang="en-US" altLang="en-US" dirty="0">
                <a:latin typeface="Arial" panose="020B0604020202020204" pitchFamily="34" charset="0"/>
                <a:cs typeface="Arial" panose="020B0604020202020204" pitchFamily="34" charset="0"/>
              </a:rPr>
              <a:t> Those that made </a:t>
            </a:r>
            <a:r>
              <a:rPr lang="en-US" altLang="en-US" b="1" i="1" dirty="0">
                <a:latin typeface="Arial" panose="020B0604020202020204" pitchFamily="34" charset="0"/>
                <a:cs typeface="Arial" panose="020B0604020202020204" pitchFamily="34" charset="0"/>
              </a:rPr>
              <a:t>questioning what it means to be men </a:t>
            </a:r>
            <a:r>
              <a:rPr lang="en-US" altLang="en-US" dirty="0">
                <a:latin typeface="Arial" panose="020B0604020202020204" pitchFamily="34" charset="0"/>
                <a:cs typeface="Arial" panose="020B0604020202020204" pitchFamily="34" charset="0"/>
              </a:rPr>
              <a:t>central to their intervention</a:t>
            </a:r>
          </a:p>
          <a:p>
            <a:pPr marL="0" indent="0">
              <a:buFont typeface="Wingdings" panose="05000000000000000000" pitchFamily="2" charset="2"/>
              <a:buChar char="ü"/>
            </a:pPr>
            <a:r>
              <a:rPr lang="en-US" altLang="en-US" dirty="0">
                <a:latin typeface="Arial" panose="020B0604020202020204" pitchFamily="34" charset="0"/>
                <a:cs typeface="Arial" panose="020B0604020202020204" pitchFamily="34" charset="0"/>
              </a:rPr>
              <a:t> Those that have a </a:t>
            </a:r>
            <a:r>
              <a:rPr lang="en-US" altLang="en-US" b="1" i="1" dirty="0">
                <a:latin typeface="Arial" panose="020B0604020202020204" pitchFamily="34" charset="0"/>
                <a:cs typeface="Arial" panose="020B0604020202020204" pitchFamily="34" charset="0"/>
              </a:rPr>
              <a:t>longer duration</a:t>
            </a:r>
            <a:r>
              <a:rPr lang="en-US" altLang="en-US" dirty="0">
                <a:latin typeface="Arial" panose="020B0604020202020204" pitchFamily="34" charset="0"/>
                <a:cs typeface="Arial" panose="020B0604020202020204" pitchFamily="34" charset="0"/>
              </a:rPr>
              <a:t> (10-16 sessions, campaigns that last 6-9 months)</a:t>
            </a:r>
          </a:p>
          <a:p>
            <a:pPr marL="0" indent="0">
              <a:buFont typeface="Wingdings" panose="05000000000000000000" pitchFamily="2" charset="2"/>
              <a:buChar char="ü"/>
            </a:pPr>
            <a:r>
              <a:rPr lang="en-US" altLang="en-US" dirty="0">
                <a:latin typeface="Arial" panose="020B0604020202020204" pitchFamily="34" charset="0"/>
                <a:cs typeface="Arial" panose="020B0604020202020204" pitchFamily="34" charset="0"/>
              </a:rPr>
              <a:t> Those that have </a:t>
            </a:r>
            <a:r>
              <a:rPr lang="en-US" altLang="en-US" b="1" i="1" dirty="0">
                <a:latin typeface="Arial" panose="020B0604020202020204" pitchFamily="34" charset="0"/>
                <a:cs typeface="Arial" panose="020B0604020202020204" pitchFamily="34" charset="0"/>
              </a:rPr>
              <a:t>multiple components</a:t>
            </a:r>
          </a:p>
          <a:p>
            <a:pPr marL="0" indent="0">
              <a:buFont typeface="Wingdings" panose="05000000000000000000" pitchFamily="2" charset="2"/>
              <a:buChar char="ü"/>
            </a:pPr>
            <a:r>
              <a:rPr lang="en-US" altLang="en-US" dirty="0">
                <a:latin typeface="Arial" panose="020B0604020202020204" pitchFamily="34" charset="0"/>
                <a:cs typeface="Arial" panose="020B0604020202020204" pitchFamily="34" charset="0"/>
              </a:rPr>
              <a:t> Those that engage </a:t>
            </a:r>
            <a:r>
              <a:rPr lang="en-US" altLang="en-US" b="1" i="1" dirty="0">
                <a:latin typeface="Arial" panose="020B0604020202020204" pitchFamily="34" charset="0"/>
                <a:cs typeface="Arial" panose="020B0604020202020204" pitchFamily="34" charset="0"/>
              </a:rPr>
              <a:t>men as part of the solution</a:t>
            </a:r>
            <a:r>
              <a:rPr lang="en-US" altLang="en-US" dirty="0">
                <a:latin typeface="Arial" panose="020B0604020202020204" pitchFamily="34" charset="0"/>
                <a:cs typeface="Arial" panose="020B0604020202020204" pitchFamily="34" charset="0"/>
              </a:rPr>
              <a:t> and in the design of messages</a:t>
            </a:r>
          </a:p>
          <a:p>
            <a:endParaRPr lang="en-US" dirty="0">
              <a:latin typeface="Arial" panose="020B0604020202020204" pitchFamily="34" charset="0"/>
              <a:cs typeface="Arial" panose="020B0604020202020204" pitchFamily="34" charset="0"/>
            </a:endParaRPr>
          </a:p>
        </p:txBody>
      </p:sp>
      <p:pic>
        <p:nvPicPr>
          <p:cNvPr id="4" name="Picture 6" descr="47b4dc31b3127cceb81d110f45960000000610"/>
          <p:cNvPicPr>
            <a:picLocks noChangeAspect="1" noChangeArrowheads="1"/>
          </p:cNvPicPr>
          <p:nvPr/>
        </p:nvPicPr>
        <p:blipFill>
          <a:blip r:embed="rId2">
            <a:extLst>
              <a:ext uri="{28A0092B-C50C-407E-A947-70E740481C1C}">
                <a14:useLocalDpi xmlns:a14="http://schemas.microsoft.com/office/drawing/2010/main" val="0"/>
              </a:ext>
            </a:extLst>
          </a:blip>
          <a:srcRect l="20163" r="20163"/>
          <a:stretch>
            <a:fillRect/>
          </a:stretch>
        </p:blipFill>
        <p:spPr>
          <a:xfrm>
            <a:off x="7605280" y="2091083"/>
            <a:ext cx="3381375" cy="3789363"/>
          </a:xfrm>
          <a:prstGeom prst="rect">
            <a:avLst/>
          </a:prstGeom>
        </p:spPr>
      </p:pic>
    </p:spTree>
    <p:extLst>
      <p:ext uri="{BB962C8B-B14F-4D97-AF65-F5344CB8AC3E}">
        <p14:creationId xmlns:p14="http://schemas.microsoft.com/office/powerpoint/2010/main" val="36606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oup of teens"/>
          <p:cNvPicPr>
            <a:picLocks noChangeAspect="1" noChangeArrowheads="1"/>
          </p:cNvPicPr>
          <p:nvPr/>
        </p:nvPicPr>
        <p:blipFill rotWithShape="1">
          <a:blip r:embed="rId3">
            <a:extLst>
              <a:ext uri="{28A0092B-C50C-407E-A947-70E740481C1C}">
                <a14:useLocalDpi xmlns:a14="http://schemas.microsoft.com/office/drawing/2010/main" val="0"/>
              </a:ext>
            </a:extLst>
          </a:blip>
          <a:srcRect r="5906" b="1"/>
          <a:stretch/>
        </p:blipFill>
        <p:spPr bwMode="auto">
          <a:xfrm>
            <a:off x="8636277" y="1506071"/>
            <a:ext cx="3271797" cy="224273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467400" y="714749"/>
            <a:ext cx="10515600" cy="791322"/>
          </a:xfrm>
        </p:spPr>
        <p:txBody>
          <a:bodyPr>
            <a:normAutofit/>
          </a:bodyPr>
          <a:lstStyle/>
          <a:p>
            <a:r>
              <a:rPr lang="en-US" dirty="0">
                <a:latin typeface="Arial" panose="020B0604020202020204" pitchFamily="34" charset="0"/>
                <a:cs typeface="Arial" panose="020B0604020202020204" pitchFamily="34" charset="0"/>
              </a:rPr>
              <a:t>Objectives</a:t>
            </a:r>
          </a:p>
        </p:txBody>
      </p:sp>
      <p:sp>
        <p:nvSpPr>
          <p:cNvPr id="3" name="Content Placeholder 2"/>
          <p:cNvSpPr>
            <a:spLocks noGrp="1"/>
          </p:cNvSpPr>
          <p:nvPr>
            <p:ph idx="1"/>
          </p:nvPr>
        </p:nvSpPr>
        <p:spPr>
          <a:xfrm>
            <a:off x="467400" y="1357313"/>
            <a:ext cx="8322319" cy="3808453"/>
          </a:xfrm>
        </p:spPr>
        <p:txBody>
          <a:bodyPr>
            <a:noAutofit/>
          </a:bodyPr>
          <a:lstStyle/>
          <a:p>
            <a:pPr marL="0" indent="0">
              <a:buNone/>
            </a:pPr>
            <a:r>
              <a:rPr lang="en-US" dirty="0">
                <a:latin typeface="Arial" panose="020B0604020202020204" pitchFamily="34" charset="0"/>
                <a:cs typeface="Arial" panose="020B0604020202020204" pitchFamily="34" charset="0"/>
              </a:rPr>
              <a:t>The objectives of this session are to…</a:t>
            </a:r>
          </a:p>
          <a:p>
            <a:pPr marL="971550" lvl="1" indent="-514350">
              <a:buAutoNum type="arabicParenR"/>
            </a:pPr>
            <a:r>
              <a:rPr lang="en-US" dirty="0">
                <a:latin typeface="Arial" panose="020B0604020202020204" pitchFamily="34" charset="0"/>
                <a:cs typeface="Arial" panose="020B0604020202020204" pitchFamily="34" charset="0"/>
              </a:rPr>
              <a:t>Better understand and discuss strategies related to:</a:t>
            </a:r>
          </a:p>
          <a:p>
            <a:pPr lvl="2"/>
            <a:r>
              <a:rPr lang="en-US" sz="2200" dirty="0">
                <a:latin typeface="Arial" panose="020B0604020202020204" pitchFamily="34" charset="0"/>
                <a:cs typeface="Arial" panose="020B0604020202020204" pitchFamily="34" charset="0"/>
              </a:rPr>
              <a:t>pregnancy intentions &amp; practices that lead to early and unplanned pregnancy</a:t>
            </a:r>
          </a:p>
          <a:p>
            <a:pPr lvl="2"/>
            <a:r>
              <a:rPr lang="en-US" sz="2200" dirty="0">
                <a:latin typeface="Arial" panose="020B0604020202020204" pitchFamily="34" charset="0"/>
                <a:cs typeface="Arial" panose="020B0604020202020204" pitchFamily="34" charset="0"/>
              </a:rPr>
              <a:t>contraceptive knowledge and communication among couples</a:t>
            </a:r>
          </a:p>
          <a:p>
            <a:pPr lvl="2"/>
            <a:r>
              <a:rPr lang="en-US" sz="2200" dirty="0">
                <a:latin typeface="Arial" panose="020B0604020202020204" pitchFamily="34" charset="0"/>
                <a:cs typeface="Arial" panose="020B0604020202020204" pitchFamily="34" charset="0"/>
              </a:rPr>
              <a:t>gender norms and their relationship to early pregnancy</a:t>
            </a:r>
          </a:p>
          <a:p>
            <a:pPr marL="457200" lvl="1" indent="0">
              <a:buNone/>
            </a:pPr>
            <a:endParaRPr lang="en-US" dirty="0">
              <a:latin typeface="Arial" panose="020B0604020202020204" pitchFamily="34" charset="0"/>
              <a:cs typeface="Arial" panose="020B0604020202020204" pitchFamily="34" charset="0"/>
            </a:endParaRPr>
          </a:p>
          <a:p>
            <a:pPr marL="971550" lvl="1" indent="-514350">
              <a:buAutoNum type="arabicParenR" startAt="2"/>
            </a:pPr>
            <a:r>
              <a:rPr lang="en-US" dirty="0">
                <a:latin typeface="Arial" panose="020B0604020202020204" pitchFamily="34" charset="0"/>
                <a:cs typeface="Arial" panose="020B0604020202020204" pitchFamily="34" charset="0"/>
              </a:rPr>
              <a:t>Discuss formative and pilot findings from a gender transformative program to prevent teen pregnancy and discuss strategies for engagement of young men</a:t>
            </a:r>
          </a:p>
        </p:txBody>
      </p:sp>
    </p:spTree>
    <p:extLst>
      <p:ext uri="{BB962C8B-B14F-4D97-AF65-F5344CB8AC3E}">
        <p14:creationId xmlns:p14="http://schemas.microsoft.com/office/powerpoint/2010/main" val="3555596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873" y="2841892"/>
            <a:ext cx="10871200" cy="761616"/>
          </a:xfrm>
        </p:spPr>
        <p:txBody>
          <a:bodyPr>
            <a:normAutofit/>
          </a:bodyPr>
          <a:lstStyle/>
          <a:p>
            <a:pPr algn="ctr"/>
            <a:r>
              <a:rPr lang="en-US" sz="3600" dirty="0">
                <a:latin typeface="Arial" panose="020B0604020202020204" pitchFamily="34" charset="0"/>
                <a:cs typeface="Arial" panose="020B0604020202020204" pitchFamily="34" charset="0"/>
              </a:rPr>
              <a:t>Current Strides</a:t>
            </a:r>
          </a:p>
        </p:txBody>
      </p:sp>
    </p:spTree>
    <p:extLst>
      <p:ext uri="{BB962C8B-B14F-4D97-AF65-F5344CB8AC3E}">
        <p14:creationId xmlns:p14="http://schemas.microsoft.com/office/powerpoint/2010/main" val="1760401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Current Strides</a:t>
            </a:r>
          </a:p>
        </p:txBody>
      </p:sp>
      <p:sp>
        <p:nvSpPr>
          <p:cNvPr id="3" name="Content Placeholder 2"/>
          <p:cNvSpPr>
            <a:spLocks noGrp="1"/>
          </p:cNvSpPr>
          <p:nvPr>
            <p:ph idx="1"/>
          </p:nvPr>
        </p:nvSpPr>
        <p:spPr>
          <a:xfrm>
            <a:off x="609601" y="1885390"/>
            <a:ext cx="11183470" cy="4200751"/>
          </a:xfrm>
        </p:spPr>
        <p:txBody>
          <a:bodyPr>
            <a:normAutofit/>
          </a:bodyPr>
          <a:lstStyle/>
          <a:p>
            <a:r>
              <a:rPr lang="en-US" dirty="0">
                <a:latin typeface="Arial" panose="020B0604020202020204" pitchFamily="34" charset="0"/>
                <a:cs typeface="Arial" panose="020B0604020202020204" pitchFamily="34" charset="0"/>
              </a:rPr>
              <a:t>CDC &amp; OAH funded evaluations of teen pregnancy prevention programs designed specifically for young men</a:t>
            </a:r>
          </a:p>
          <a:p>
            <a:pPr lvl="1"/>
            <a:r>
              <a:rPr lang="en-US" sz="2200" dirty="0">
                <a:latin typeface="Arial" panose="020B0604020202020204" pitchFamily="34" charset="0"/>
                <a:cs typeface="Arial" panose="020B0604020202020204" pitchFamily="34" charset="0"/>
              </a:rPr>
              <a:t>Manhood 2.0 in DC - Adaptation of Program H specifically for U.S. context</a:t>
            </a:r>
          </a:p>
          <a:p>
            <a:pPr lvl="1"/>
            <a:r>
              <a:rPr lang="en-US" sz="2200" dirty="0">
                <a:latin typeface="Arial" panose="020B0604020202020204" pitchFamily="34" charset="0"/>
                <a:cs typeface="Arial" panose="020B0604020202020204" pitchFamily="34" charset="0"/>
              </a:rPr>
              <a:t>Columbia University- evaluating computer-assisted motivation interviewing in Bronx and Manhattan</a:t>
            </a:r>
          </a:p>
          <a:p>
            <a:pPr lvl="1"/>
            <a:r>
              <a:rPr lang="en-US" sz="2200" dirty="0">
                <a:latin typeface="Arial" panose="020B0604020202020204" pitchFamily="34" charset="0"/>
                <a:cs typeface="Arial" panose="020B0604020202020204" pitchFamily="34" charset="0"/>
              </a:rPr>
              <a:t>NYU - evaluating “Fathers Raising Responsible Men” in South Bronx</a:t>
            </a:r>
          </a:p>
          <a:p>
            <a:pPr marL="0" indent="0">
              <a:buNone/>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9813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Manhood 2.0 Study</a:t>
            </a:r>
          </a:p>
        </p:txBody>
      </p:sp>
      <p:sp>
        <p:nvSpPr>
          <p:cNvPr id="3" name="Content Placeholder 2"/>
          <p:cNvSpPr>
            <a:spLocks noGrp="1"/>
          </p:cNvSpPr>
          <p:nvPr>
            <p:ph idx="1"/>
          </p:nvPr>
        </p:nvSpPr>
        <p:spPr>
          <a:xfrm>
            <a:off x="609600" y="1736509"/>
            <a:ext cx="7122458" cy="4300256"/>
          </a:xfrm>
        </p:spPr>
        <p:txBody>
          <a:bodyPr>
            <a:noAutofit/>
          </a:bodyPr>
          <a:lstStyle/>
          <a:p>
            <a:r>
              <a:rPr lang="en-US" dirty="0">
                <a:latin typeface="Arial" panose="020B0604020202020204" pitchFamily="34" charset="0"/>
                <a:cs typeface="Arial" panose="020B0604020202020204" pitchFamily="34" charset="0"/>
              </a:rPr>
              <a:t>Pregnancy prevention curriculum designed for young men aged 16-22</a:t>
            </a:r>
          </a:p>
          <a:p>
            <a:pPr lvl="1"/>
            <a:r>
              <a:rPr lang="en-US" sz="2200" dirty="0">
                <a:latin typeface="Arial" panose="020B0604020202020204" pitchFamily="34" charset="0"/>
                <a:cs typeface="Arial" panose="020B0604020202020204" pitchFamily="34" charset="0"/>
              </a:rPr>
              <a:t>Teaches young men about healthy masculinity, relationships, and sexual decision-making</a:t>
            </a:r>
          </a:p>
          <a:p>
            <a:pPr lvl="1"/>
            <a:r>
              <a:rPr lang="en-US" sz="2200" dirty="0">
                <a:latin typeface="Arial" panose="020B0604020202020204" pitchFamily="34" charset="0"/>
                <a:cs typeface="Arial" panose="020B0604020202020204" pitchFamily="34" charset="0"/>
              </a:rPr>
              <a:t>Randomized Controlled Trial Evaluation</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335696" y="2032276"/>
            <a:ext cx="2810435" cy="709891"/>
          </a:xfrm>
          <a:prstGeom prst="rect">
            <a:avLst/>
          </a:prstGeom>
          <a:noFill/>
        </p:spPr>
      </p:pic>
      <p:pic>
        <p:nvPicPr>
          <p:cNvPr id="1028" name="Picture 4" descr="IMG_1229"/>
          <p:cNvPicPr>
            <a:picLocks noChangeAspect="1" noChangeArrowheads="1"/>
          </p:cNvPicPr>
          <p:nvPr/>
        </p:nvPicPr>
        <p:blipFill>
          <a:blip r:embed="rId4" cstate="hqprint">
            <a:extLst>
              <a:ext uri="{28A0092B-C50C-407E-A947-70E740481C1C}">
                <a14:useLocalDpi xmlns:a14="http://schemas.microsoft.com/office/drawing/2010/main" val="0"/>
              </a:ext>
            </a:extLst>
          </a:blip>
          <a:srcRect l="12439" t="6558" r="12665"/>
          <a:stretch>
            <a:fillRect/>
          </a:stretch>
        </p:blipFill>
        <p:spPr bwMode="auto">
          <a:xfrm>
            <a:off x="7967412" y="2958171"/>
            <a:ext cx="3547004" cy="29489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EEECE1"/>
                  </a:outerShdw>
                </a:effectLst>
              </a14:hiddenEffects>
            </a:ext>
          </a:extLst>
        </p:spPr>
      </p:pic>
      <p:pic>
        <p:nvPicPr>
          <p:cNvPr id="6" name="Picture 2" descr="LAY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604" y="3584729"/>
            <a:ext cx="1606459" cy="253658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763832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97469"/>
            <a:ext cx="10871200" cy="761616"/>
          </a:xfrm>
        </p:spPr>
        <p:txBody>
          <a:bodyPr/>
          <a:lstStyle/>
          <a:p>
            <a:r>
              <a:rPr lang="en-US" dirty="0">
                <a:latin typeface="Arial" panose="020B0604020202020204" pitchFamily="34" charset="0"/>
                <a:cs typeface="Arial" panose="020B0604020202020204" pitchFamily="34" charset="0"/>
              </a:rPr>
              <a:t>Participant Key Inclusion Criteria </a:t>
            </a:r>
          </a:p>
        </p:txBody>
      </p:sp>
      <p:sp>
        <p:nvSpPr>
          <p:cNvPr id="3" name="Content Placeholder 2"/>
          <p:cNvSpPr>
            <a:spLocks noGrp="1"/>
          </p:cNvSpPr>
          <p:nvPr>
            <p:ph idx="1"/>
          </p:nvPr>
        </p:nvSpPr>
        <p:spPr>
          <a:xfrm>
            <a:off x="609600" y="1459085"/>
            <a:ext cx="10871200" cy="4457700"/>
          </a:xfrm>
        </p:spPr>
        <p:txBody>
          <a:bodyPr>
            <a:normAutofit/>
          </a:bodyPr>
          <a:lstStyle/>
          <a:p>
            <a:pPr lvl="0"/>
            <a:r>
              <a:rPr lang="en-US" dirty="0">
                <a:latin typeface="Arial" panose="020B0604020202020204" pitchFamily="34" charset="0"/>
                <a:cs typeface="Arial" panose="020B0604020202020204" pitchFamily="34" charset="0"/>
              </a:rPr>
              <a:t>Male </a:t>
            </a:r>
          </a:p>
          <a:p>
            <a:pPr lvl="0"/>
            <a:r>
              <a:rPr lang="en-US" dirty="0">
                <a:latin typeface="Arial" panose="020B0604020202020204" pitchFamily="34" charset="0"/>
                <a:cs typeface="Arial" panose="020B0604020202020204" pitchFamily="34" charset="0"/>
              </a:rPr>
              <a:t>16-22 years of age</a:t>
            </a:r>
          </a:p>
          <a:p>
            <a:pPr lvl="0"/>
            <a:r>
              <a:rPr lang="en-US" dirty="0">
                <a:latin typeface="Arial" panose="020B0604020202020204" pitchFamily="34" charset="0"/>
                <a:cs typeface="Arial" panose="020B0604020202020204" pitchFamily="34" charset="0"/>
              </a:rPr>
              <a:t>Resides in the Washington, DC metropolitan area </a:t>
            </a:r>
          </a:p>
          <a:p>
            <a:pPr lvl="0"/>
            <a:r>
              <a:rPr lang="en-US" dirty="0">
                <a:latin typeface="Arial" panose="020B0604020202020204" pitchFamily="34" charset="0"/>
                <a:cs typeface="Arial" panose="020B0604020202020204" pitchFamily="34" charset="0"/>
              </a:rPr>
              <a:t>Has had vaginal sex</a:t>
            </a:r>
          </a:p>
          <a:p>
            <a:pPr lvl="0"/>
            <a:r>
              <a:rPr lang="en-US" dirty="0">
                <a:latin typeface="Arial" panose="020B0604020202020204" pitchFamily="34" charset="0"/>
                <a:cs typeface="Arial" panose="020B0604020202020204" pitchFamily="34" charset="0"/>
              </a:rPr>
              <a:t>Is not actively planning a pregnancy with someone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3259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436" y="2772619"/>
            <a:ext cx="10871200" cy="761616"/>
          </a:xfrm>
        </p:spPr>
        <p:txBody>
          <a:bodyPr>
            <a:normAutofit/>
          </a:bodyPr>
          <a:lstStyle/>
          <a:p>
            <a:pPr algn="ctr"/>
            <a:r>
              <a:rPr lang="en-US" sz="3600" dirty="0">
                <a:latin typeface="Arial" panose="020B0604020202020204" pitchFamily="34" charset="0"/>
                <a:cs typeface="Arial" panose="020B0604020202020204" pitchFamily="34" charset="0"/>
              </a:rPr>
              <a:t>Manhood 2.0 Pilot Findings</a:t>
            </a:r>
          </a:p>
        </p:txBody>
      </p:sp>
    </p:spTree>
    <p:extLst>
      <p:ext uri="{BB962C8B-B14F-4D97-AF65-F5344CB8AC3E}">
        <p14:creationId xmlns:p14="http://schemas.microsoft.com/office/powerpoint/2010/main" val="1032881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Pilot Study Findings</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Pilot Study: August 2017 – September 2017</a:t>
            </a:r>
          </a:p>
          <a:p>
            <a:r>
              <a:rPr lang="en-US" dirty="0">
                <a:latin typeface="Arial" panose="020B0604020202020204" pitchFamily="34" charset="0"/>
                <a:cs typeface="Arial" panose="020B0604020202020204" pitchFamily="34" charset="0"/>
              </a:rPr>
              <a:t>Screened 50 youth and 34 eligible</a:t>
            </a:r>
          </a:p>
          <a:p>
            <a:pPr lvl="1"/>
            <a:r>
              <a:rPr lang="en-US" dirty="0">
                <a:latin typeface="Arial" panose="020B0604020202020204" pitchFamily="34" charset="0"/>
                <a:cs typeface="Arial" panose="020B0604020202020204" pitchFamily="34" charset="0"/>
              </a:rPr>
              <a:t>Top Reason for Ineligibility:  Never had vaginal sex</a:t>
            </a:r>
          </a:p>
          <a:p>
            <a:pPr marL="914400" lvl="1" indent="-457200">
              <a:buFont typeface="+mj-lt"/>
              <a:buAutoNum type="arabicPeriod"/>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9 respondents for baseline assessment</a:t>
            </a:r>
          </a:p>
          <a:p>
            <a:r>
              <a:rPr lang="en-US" dirty="0">
                <a:latin typeface="Arial" panose="020B0604020202020204" pitchFamily="34" charset="0"/>
                <a:cs typeface="Arial" panose="020B0604020202020204" pitchFamily="34" charset="0"/>
              </a:rPr>
              <a:t>7 participants in the pilot intervention group</a:t>
            </a:r>
          </a:p>
          <a:p>
            <a:r>
              <a:rPr lang="en-US" dirty="0">
                <a:latin typeface="Arial" panose="020B0604020202020204" pitchFamily="34" charset="0"/>
                <a:cs typeface="Arial" panose="020B0604020202020204" pitchFamily="34" charset="0"/>
              </a:rPr>
              <a:t>Conducted post-intervention focus groups with 6 participants</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7731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Baseline Demographics &amp; Characteristics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D8EE285-F581-4D66-9E49-19C4D48754AD}"/>
              </a:ext>
            </a:extLst>
          </p:cNvPr>
          <p:cNvSpPr>
            <a:spLocks noGrp="1"/>
          </p:cNvSpPr>
          <p:nvPr>
            <p:ph idx="1"/>
          </p:nvPr>
        </p:nvSpPr>
        <p:spPr>
          <a:xfrm>
            <a:off x="609600" y="1885390"/>
            <a:ext cx="10871200" cy="4200751"/>
          </a:xfrm>
        </p:spPr>
        <p:txBody>
          <a:bodyPr>
            <a:normAutofit lnSpcReduction="10000"/>
          </a:bodyPr>
          <a:lstStyle/>
          <a:p>
            <a:r>
              <a:rPr lang="en-US" dirty="0">
                <a:latin typeface="Arial" panose="020B0604020202020204" pitchFamily="34" charset="0"/>
                <a:cs typeface="Arial" panose="020B0604020202020204" pitchFamily="34" charset="0"/>
              </a:rPr>
              <a:t>Mean Age: 18.6 years; Majority African-American</a:t>
            </a:r>
          </a:p>
          <a:p>
            <a:r>
              <a:rPr lang="en-US" dirty="0">
                <a:latin typeface="Arial" panose="020B0604020202020204" pitchFamily="34" charset="0"/>
                <a:cs typeface="Arial" panose="020B0604020202020204" pitchFamily="34" charset="0"/>
              </a:rPr>
              <a:t>Roughly half of participants or more reported these adverse childhood events:</a:t>
            </a:r>
          </a:p>
          <a:p>
            <a:pPr lvl="1"/>
            <a:r>
              <a:rPr lang="en-US" dirty="0">
                <a:latin typeface="Arial" panose="020B0604020202020204" pitchFamily="34" charset="0"/>
                <a:cs typeface="Arial" panose="020B0604020202020204" pitchFamily="34" charset="0"/>
              </a:rPr>
              <a:t>Mother and father had a baby when they were teenagers</a:t>
            </a:r>
          </a:p>
          <a:p>
            <a:pPr lvl="1"/>
            <a:r>
              <a:rPr lang="en-US" dirty="0">
                <a:latin typeface="Arial" panose="020B0604020202020204" pitchFamily="34" charset="0"/>
                <a:cs typeface="Arial" panose="020B0604020202020204" pitchFamily="34" charset="0"/>
              </a:rPr>
              <a:t>Lived with someone who served time in jail, prison, or a correctional facility</a:t>
            </a:r>
          </a:p>
          <a:p>
            <a:pPr lvl="1"/>
            <a:r>
              <a:rPr lang="en-US" dirty="0">
                <a:latin typeface="Arial" panose="020B0604020202020204" pitchFamily="34" charset="0"/>
                <a:cs typeface="Arial" panose="020B0604020202020204" pitchFamily="34" charset="0"/>
              </a:rPr>
              <a:t>Parents were separated or divorced before age 18</a:t>
            </a:r>
          </a:p>
          <a:p>
            <a:r>
              <a:rPr lang="en-US" dirty="0">
                <a:latin typeface="Arial" panose="020B0604020202020204" pitchFamily="34" charset="0"/>
                <a:cs typeface="Arial" panose="020B0604020202020204" pitchFamily="34" charset="0"/>
              </a:rPr>
              <a:t>A third of participants: </a:t>
            </a:r>
          </a:p>
          <a:p>
            <a:pPr lvl="1"/>
            <a:r>
              <a:rPr lang="en-US" dirty="0">
                <a:latin typeface="Arial" panose="020B0604020202020204" pitchFamily="34" charset="0"/>
                <a:cs typeface="Arial" panose="020B0604020202020204" pitchFamily="34" charset="0"/>
              </a:rPr>
              <a:t>Lived in a neighborhood where people were selling or using drugs</a:t>
            </a:r>
          </a:p>
          <a:p>
            <a:pPr lvl="1"/>
            <a:r>
              <a:rPr lang="en-US" dirty="0">
                <a:latin typeface="Arial" panose="020B0604020202020204" pitchFamily="34" charset="0"/>
                <a:cs typeface="Arial" panose="020B0604020202020204" pitchFamily="34" charset="0"/>
              </a:rPr>
              <a:t>Reported that they had vaginal sex in past 3 months</a:t>
            </a:r>
          </a:p>
          <a:p>
            <a:pPr lvl="2"/>
            <a:r>
              <a:rPr lang="en-US" dirty="0">
                <a:latin typeface="Arial" panose="020B0604020202020204" pitchFamily="34" charset="0"/>
                <a:cs typeface="Arial" panose="020B0604020202020204" pitchFamily="34" charset="0"/>
              </a:rPr>
              <a:t>Among those youth, 2 had unprotected sex</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4760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Baseline Characteristics: Relationship Status</a:t>
            </a:r>
          </a:p>
        </p:txBody>
      </p:sp>
      <p:graphicFrame>
        <p:nvGraphicFramePr>
          <p:cNvPr id="4" name="Chart 3">
            <a:extLst>
              <a:ext uri="{FF2B5EF4-FFF2-40B4-BE49-F238E27FC236}">
                <a16:creationId xmlns:a16="http://schemas.microsoft.com/office/drawing/2014/main" id="{A9D78CBB-F832-4D63-AC1D-52FB811DC5AD}"/>
              </a:ext>
            </a:extLst>
          </p:cNvPr>
          <p:cNvGraphicFramePr>
            <a:graphicFrameLocks/>
          </p:cNvGraphicFramePr>
          <p:nvPr>
            <p:extLst>
              <p:ext uri="{D42A27DB-BD31-4B8C-83A1-F6EECF244321}">
                <p14:modId xmlns:p14="http://schemas.microsoft.com/office/powerpoint/2010/main" val="1993466823"/>
              </p:ext>
            </p:extLst>
          </p:nvPr>
        </p:nvGraphicFramePr>
        <p:xfrm>
          <a:off x="2332653" y="1626173"/>
          <a:ext cx="7707086" cy="44238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4824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FCA8A-4813-428E-8A2C-8C03F69B852D}"/>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Baseline Gender Norms Characteristics</a:t>
            </a:r>
          </a:p>
        </p:txBody>
      </p:sp>
      <p:sp>
        <p:nvSpPr>
          <p:cNvPr id="3" name="Content Placeholder 2">
            <a:extLst>
              <a:ext uri="{FF2B5EF4-FFF2-40B4-BE49-F238E27FC236}">
                <a16:creationId xmlns:a16="http://schemas.microsoft.com/office/drawing/2014/main" id="{40DF66F6-DB72-458F-871A-6FF2D3D0A6CB}"/>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All youth disagreed with the statement, “If a guy tells people his worries, he will look weak”</a:t>
            </a:r>
          </a:p>
          <a:p>
            <a:r>
              <a:rPr lang="en-US" dirty="0">
                <a:latin typeface="Arial" panose="020B0604020202020204" pitchFamily="34" charset="0"/>
                <a:cs typeface="Arial" panose="020B0604020202020204" pitchFamily="34" charset="0"/>
              </a:rPr>
              <a:t>Roughly half agreed with the statements</a:t>
            </a:r>
          </a:p>
          <a:p>
            <a:pPr lvl="1"/>
            <a:r>
              <a:rPr lang="en-US" dirty="0">
                <a:latin typeface="Arial" panose="020B0604020202020204" pitchFamily="34" charset="0"/>
                <a:cs typeface="Arial" panose="020B0604020202020204" pitchFamily="34" charset="0"/>
              </a:rPr>
              <a:t>Guys don’t turn down sex</a:t>
            </a:r>
          </a:p>
          <a:p>
            <a:pPr lvl="1"/>
            <a:r>
              <a:rPr lang="en-US" dirty="0">
                <a:latin typeface="Arial" panose="020B0604020202020204" pitchFamily="34" charset="0"/>
                <a:cs typeface="Arial" panose="020B0604020202020204" pitchFamily="34" charset="0"/>
              </a:rPr>
              <a:t>Girls usually say no to sex when they really mean yes </a:t>
            </a:r>
          </a:p>
          <a:p>
            <a:pPr marL="0" indent="0">
              <a:buNone/>
            </a:pPr>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8165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Pregnancy Intentions</a:t>
            </a:r>
          </a:p>
        </p:txBody>
      </p:sp>
      <p:graphicFrame>
        <p:nvGraphicFramePr>
          <p:cNvPr id="4" name="Chart 3">
            <a:extLst>
              <a:ext uri="{FF2B5EF4-FFF2-40B4-BE49-F238E27FC236}">
                <a16:creationId xmlns:a16="http://schemas.microsoft.com/office/drawing/2014/main" id="{053CDD47-69A9-4DCE-A43D-A7F39E39CE7C}"/>
              </a:ext>
            </a:extLst>
          </p:cNvPr>
          <p:cNvGraphicFramePr>
            <a:graphicFrameLocks/>
          </p:cNvGraphicFramePr>
          <p:nvPr>
            <p:extLst>
              <p:ext uri="{D42A27DB-BD31-4B8C-83A1-F6EECF244321}">
                <p14:modId xmlns:p14="http://schemas.microsoft.com/office/powerpoint/2010/main" val="2035928591"/>
              </p:ext>
            </p:extLst>
          </p:nvPr>
        </p:nvGraphicFramePr>
        <p:xfrm>
          <a:off x="321063" y="1672364"/>
          <a:ext cx="5697895" cy="44298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p:cNvPr>
          <p:cNvGraphicFramePr>
            <a:graphicFrameLocks/>
          </p:cNvGraphicFramePr>
          <p:nvPr>
            <p:extLst>
              <p:ext uri="{D42A27DB-BD31-4B8C-83A1-F6EECF244321}">
                <p14:modId xmlns:p14="http://schemas.microsoft.com/office/powerpoint/2010/main" val="2145279573"/>
              </p:ext>
            </p:extLst>
          </p:nvPr>
        </p:nvGraphicFramePr>
        <p:xfrm>
          <a:off x="6307495" y="1672363"/>
          <a:ext cx="5647943" cy="44298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09294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435" y="2550947"/>
            <a:ext cx="10871200" cy="761616"/>
          </a:xfrm>
        </p:spPr>
        <p:txBody>
          <a:bodyPr>
            <a:normAutofit/>
          </a:bodyPr>
          <a:lstStyle/>
          <a:p>
            <a:pPr algn="ctr"/>
            <a:r>
              <a:rPr lang="en-US" sz="3600" dirty="0">
                <a:latin typeface="Arial" panose="020B0604020202020204" pitchFamily="34" charset="0"/>
                <a:cs typeface="Arial" panose="020B0604020202020204" pitchFamily="34" charset="0"/>
              </a:rPr>
              <a:t>Pregnancy Intentions among Young Men</a:t>
            </a:r>
          </a:p>
        </p:txBody>
      </p:sp>
    </p:spTree>
    <p:extLst>
      <p:ext uri="{BB962C8B-B14F-4D97-AF65-F5344CB8AC3E}">
        <p14:creationId xmlns:p14="http://schemas.microsoft.com/office/powerpoint/2010/main" val="34376233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537" y="580422"/>
            <a:ext cx="10871200" cy="761616"/>
          </a:xfrm>
        </p:spPr>
        <p:txBody>
          <a:bodyPr/>
          <a:lstStyle/>
          <a:p>
            <a:r>
              <a:rPr lang="en-US" dirty="0">
                <a:latin typeface="Arial" panose="020B0604020202020204" pitchFamily="34" charset="0"/>
                <a:cs typeface="Arial" panose="020B0604020202020204" pitchFamily="34" charset="0"/>
              </a:rPr>
              <a:t>Program Fidelity</a:t>
            </a:r>
          </a:p>
        </p:txBody>
      </p:sp>
      <p:graphicFrame>
        <p:nvGraphicFramePr>
          <p:cNvPr id="5" name="Content Placeholder 3"/>
          <p:cNvGraphicFramePr>
            <a:graphicFrameLocks/>
          </p:cNvGraphicFramePr>
          <p:nvPr>
            <p:extLst>
              <p:ext uri="{D42A27DB-BD31-4B8C-83A1-F6EECF244321}">
                <p14:modId xmlns:p14="http://schemas.microsoft.com/office/powerpoint/2010/main" val="3835434607"/>
              </p:ext>
            </p:extLst>
          </p:nvPr>
        </p:nvGraphicFramePr>
        <p:xfrm>
          <a:off x="596537" y="1201783"/>
          <a:ext cx="5573215" cy="4573296"/>
        </p:xfrm>
        <a:graphic>
          <a:graphicData uri="http://schemas.openxmlformats.org/drawingml/2006/table">
            <a:tbl>
              <a:tblPr firstRow="1" bandRow="1">
                <a:tableStyleId>{5C22544A-7EE6-4342-B048-85BDC9FD1C3A}</a:tableStyleId>
              </a:tblPr>
              <a:tblGrid>
                <a:gridCol w="2777768">
                  <a:extLst>
                    <a:ext uri="{9D8B030D-6E8A-4147-A177-3AD203B41FA5}">
                      <a16:colId xmlns:a16="http://schemas.microsoft.com/office/drawing/2014/main" val="221788785"/>
                    </a:ext>
                  </a:extLst>
                </a:gridCol>
                <a:gridCol w="2795447">
                  <a:extLst>
                    <a:ext uri="{9D8B030D-6E8A-4147-A177-3AD203B41FA5}">
                      <a16:colId xmlns:a16="http://schemas.microsoft.com/office/drawing/2014/main" val="2499963567"/>
                    </a:ext>
                  </a:extLst>
                </a:gridCol>
              </a:tblGrid>
              <a:tr h="317466">
                <a:tc>
                  <a:txBody>
                    <a:bodyPr/>
                    <a:lstStyle/>
                    <a:p>
                      <a:r>
                        <a:rPr lang="en-US" sz="1400" dirty="0">
                          <a:latin typeface="Arial" panose="020B0604020202020204" pitchFamily="34" charset="0"/>
                          <a:cs typeface="Arial" panose="020B0604020202020204" pitchFamily="34" charset="0"/>
                        </a:rPr>
                        <a:t>Session </a:t>
                      </a:r>
                    </a:p>
                  </a:txBody>
                  <a:tcPr/>
                </a:tc>
                <a:tc>
                  <a:txBody>
                    <a:bodyPr/>
                    <a:lstStyle/>
                    <a:p>
                      <a:r>
                        <a:rPr lang="en-US" sz="1400" dirty="0">
                          <a:latin typeface="Arial" panose="020B0604020202020204" pitchFamily="34" charset="0"/>
                          <a:cs typeface="Arial" panose="020B0604020202020204" pitchFamily="34" charset="0"/>
                        </a:rPr>
                        <a:t>Adaptation (%)</a:t>
                      </a:r>
                    </a:p>
                  </a:txBody>
                  <a:tcPr/>
                </a:tc>
                <a:extLst>
                  <a:ext uri="{0D108BD9-81ED-4DB2-BD59-A6C34878D82A}">
                    <a16:rowId xmlns:a16="http://schemas.microsoft.com/office/drawing/2014/main" val="684938871"/>
                  </a:ext>
                </a:extLst>
              </a:tr>
              <a:tr h="534140">
                <a:tc>
                  <a:txBody>
                    <a:bodyPr/>
                    <a:lstStyle/>
                    <a:p>
                      <a:r>
                        <a:rPr lang="en-US" sz="1400" kern="1200" dirty="0">
                          <a:solidFill>
                            <a:schemeClr val="dk1"/>
                          </a:solidFill>
                          <a:effectLst/>
                          <a:latin typeface="Arial" panose="020B0604020202020204" pitchFamily="34" charset="0"/>
                          <a:ea typeface="+mn-ea"/>
                          <a:cs typeface="Arial" panose="020B0604020202020204" pitchFamily="34" charset="0"/>
                        </a:rPr>
                        <a:t>Session 1: Exploring Gender – Introduction</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kern="1200" dirty="0">
                          <a:solidFill>
                            <a:schemeClr val="dk1"/>
                          </a:solidFill>
                          <a:effectLst/>
                          <a:latin typeface="Arial" panose="020B0604020202020204" pitchFamily="34" charset="0"/>
                          <a:ea typeface="+mn-ea"/>
                          <a:cs typeface="Arial" panose="020B0604020202020204" pitchFamily="34" charset="0"/>
                        </a:rPr>
                        <a:t>18%</a:t>
                      </a:r>
                      <a:endParaRPr 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487557623"/>
                  </a:ext>
                </a:extLst>
              </a:tr>
              <a:tr h="609600">
                <a:tc>
                  <a:txBody>
                    <a:bodyPr/>
                    <a:lstStyle/>
                    <a:p>
                      <a:r>
                        <a:rPr lang="en-US" sz="1400" kern="1200" dirty="0">
                          <a:solidFill>
                            <a:schemeClr val="dk1"/>
                          </a:solidFill>
                          <a:effectLst/>
                          <a:latin typeface="Arial" panose="020B0604020202020204" pitchFamily="34" charset="0"/>
                          <a:ea typeface="+mn-ea"/>
                          <a:cs typeface="Arial" panose="020B0604020202020204" pitchFamily="34" charset="0"/>
                        </a:rPr>
                        <a:t>Session 2:  Exploring Power and Relationships - Continued</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45%</a:t>
                      </a:r>
                    </a:p>
                  </a:txBody>
                  <a:tcPr anchor="ctr"/>
                </a:tc>
                <a:extLst>
                  <a:ext uri="{0D108BD9-81ED-4DB2-BD59-A6C34878D82A}">
                    <a16:rowId xmlns:a16="http://schemas.microsoft.com/office/drawing/2014/main" val="799277537"/>
                  </a:ext>
                </a:extLst>
              </a:tr>
              <a:tr h="513348">
                <a:tc>
                  <a:txBody>
                    <a:bodyPr/>
                    <a:lstStyle/>
                    <a:p>
                      <a:r>
                        <a:rPr lang="en-US" sz="1400" kern="1200" dirty="0">
                          <a:solidFill>
                            <a:schemeClr val="dk1"/>
                          </a:solidFill>
                          <a:effectLst/>
                          <a:latin typeface="Arial" panose="020B0604020202020204" pitchFamily="34" charset="0"/>
                          <a:ea typeface="+mn-ea"/>
                          <a:cs typeface="Arial" panose="020B0604020202020204" pitchFamily="34" charset="0"/>
                        </a:rPr>
                        <a:t>Session 3: Young Men and Health</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13%</a:t>
                      </a:r>
                    </a:p>
                  </a:txBody>
                  <a:tcPr anchor="ctr"/>
                </a:tc>
                <a:extLst>
                  <a:ext uri="{0D108BD9-81ED-4DB2-BD59-A6C34878D82A}">
                    <a16:rowId xmlns:a16="http://schemas.microsoft.com/office/drawing/2014/main" val="2831610221"/>
                  </a:ext>
                </a:extLst>
              </a:tr>
              <a:tr h="444367">
                <a:tc>
                  <a:txBody>
                    <a:bodyPr/>
                    <a:lstStyle/>
                    <a:p>
                      <a:r>
                        <a:rPr lang="en-US" sz="1400" kern="1200" dirty="0">
                          <a:solidFill>
                            <a:schemeClr val="dk1"/>
                          </a:solidFill>
                          <a:effectLst/>
                          <a:latin typeface="Arial" panose="020B0604020202020204" pitchFamily="34" charset="0"/>
                          <a:ea typeface="+mn-ea"/>
                          <a:cs typeface="Arial" panose="020B0604020202020204" pitchFamily="34" charset="0"/>
                        </a:rPr>
                        <a:t>Session 4: Understanding Methods to Delay Pregnancy</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85%</a:t>
                      </a:r>
                    </a:p>
                  </a:txBody>
                  <a:tcPr anchor="ctr"/>
                </a:tc>
                <a:extLst>
                  <a:ext uri="{0D108BD9-81ED-4DB2-BD59-A6C34878D82A}">
                    <a16:rowId xmlns:a16="http://schemas.microsoft.com/office/drawing/2014/main" val="1359032100"/>
                  </a:ext>
                </a:extLst>
              </a:tr>
              <a:tr h="648102">
                <a:tc>
                  <a:txBody>
                    <a:bodyPr/>
                    <a:lstStyle/>
                    <a:p>
                      <a:r>
                        <a:rPr lang="en-US" sz="1400" kern="1200" dirty="0">
                          <a:solidFill>
                            <a:schemeClr val="dk1"/>
                          </a:solidFill>
                          <a:effectLst/>
                          <a:latin typeface="Arial" panose="020B0604020202020204" pitchFamily="34" charset="0"/>
                          <a:ea typeface="+mn-ea"/>
                          <a:cs typeface="Arial" panose="020B0604020202020204" pitchFamily="34" charset="0"/>
                        </a:rPr>
                        <a:t>Session 5: Exploring Relationships</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8%</a:t>
                      </a:r>
                    </a:p>
                  </a:txBody>
                  <a:tcPr anchor="ctr"/>
                </a:tc>
                <a:extLst>
                  <a:ext uri="{0D108BD9-81ED-4DB2-BD59-A6C34878D82A}">
                    <a16:rowId xmlns:a16="http://schemas.microsoft.com/office/drawing/2014/main" val="2080332513"/>
                  </a:ext>
                </a:extLst>
              </a:tr>
              <a:tr h="609600">
                <a:tc>
                  <a:txBody>
                    <a:bodyPr/>
                    <a:lstStyle/>
                    <a:p>
                      <a:r>
                        <a:rPr lang="en-US" sz="1400" kern="1200" dirty="0">
                          <a:solidFill>
                            <a:schemeClr val="dk1"/>
                          </a:solidFill>
                          <a:effectLst/>
                          <a:latin typeface="Arial" panose="020B0604020202020204" pitchFamily="34" charset="0"/>
                          <a:ea typeface="+mn-ea"/>
                          <a:cs typeface="Arial" panose="020B0604020202020204" pitchFamily="34" charset="0"/>
                        </a:rPr>
                        <a:t>Session 6: Making a Commitment to Healthy Sexuality &amp; Healthy Lives</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8%</a:t>
                      </a:r>
                    </a:p>
                  </a:txBody>
                  <a:tcPr anchor="ctr"/>
                </a:tc>
                <a:extLst>
                  <a:ext uri="{0D108BD9-81ED-4DB2-BD59-A6C34878D82A}">
                    <a16:rowId xmlns:a16="http://schemas.microsoft.com/office/drawing/2014/main" val="1171507664"/>
                  </a:ext>
                </a:extLst>
              </a:tr>
              <a:tr h="696148">
                <a:tc>
                  <a:txBody>
                    <a:bodyPr/>
                    <a:lstStyle/>
                    <a:p>
                      <a:r>
                        <a:rPr lang="en-US" sz="1400" kern="1200" dirty="0">
                          <a:solidFill>
                            <a:schemeClr val="dk1"/>
                          </a:solidFill>
                          <a:effectLst/>
                          <a:latin typeface="Arial" panose="020B0604020202020204" pitchFamily="34" charset="0"/>
                          <a:ea typeface="+mn-ea"/>
                          <a:cs typeface="Arial" panose="020B0604020202020204" pitchFamily="34" charset="0"/>
                        </a:rPr>
                        <a:t>Session 7: Building a Healthy Future</a:t>
                      </a:r>
                      <a:endParaRPr lang="en-US" sz="1400"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57%</a:t>
                      </a:r>
                    </a:p>
                  </a:txBody>
                  <a:tcPr anchor="ctr"/>
                </a:tc>
                <a:extLst>
                  <a:ext uri="{0D108BD9-81ED-4DB2-BD59-A6C34878D82A}">
                    <a16:rowId xmlns:a16="http://schemas.microsoft.com/office/drawing/2014/main" val="3479303709"/>
                  </a:ext>
                </a:extLst>
              </a:tr>
            </a:tbl>
          </a:graphicData>
        </a:graphic>
      </p:graphicFrame>
      <p:sp>
        <p:nvSpPr>
          <p:cNvPr id="3" name="TextBox 2">
            <a:extLst>
              <a:ext uri="{FF2B5EF4-FFF2-40B4-BE49-F238E27FC236}">
                <a16:creationId xmlns:a16="http://schemas.microsoft.com/office/drawing/2014/main" id="{A7BFBEDC-7DB9-4A25-818B-30CF0B7CFF98}"/>
              </a:ext>
            </a:extLst>
          </p:cNvPr>
          <p:cNvSpPr txBox="1"/>
          <p:nvPr/>
        </p:nvSpPr>
        <p:spPr>
          <a:xfrm>
            <a:off x="7005484" y="1201783"/>
            <a:ext cx="4462253" cy="674030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Main Types of Adaptations:</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Shortened teaching content, game, or demonstration</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Changed delivery of activity</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Eliminated part of activity</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35801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45087-01F4-4EFE-8A88-D9CFD5589FFD}"/>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Program Attendance</a:t>
            </a:r>
          </a:p>
        </p:txBody>
      </p:sp>
      <p:graphicFrame>
        <p:nvGraphicFramePr>
          <p:cNvPr id="4" name="Content Placeholder 3">
            <a:extLst>
              <a:ext uri="{FF2B5EF4-FFF2-40B4-BE49-F238E27FC236}">
                <a16:creationId xmlns:a16="http://schemas.microsoft.com/office/drawing/2014/main" id="{7B99D1B3-9542-4B86-A6D2-068994567FE3}"/>
              </a:ext>
            </a:extLst>
          </p:cNvPr>
          <p:cNvGraphicFramePr>
            <a:graphicFrameLocks noGrp="1"/>
          </p:cNvGraphicFramePr>
          <p:nvPr>
            <p:ph idx="1"/>
            <p:extLst>
              <p:ext uri="{D42A27DB-BD31-4B8C-83A1-F6EECF244321}">
                <p14:modId xmlns:p14="http://schemas.microsoft.com/office/powerpoint/2010/main" val="1904780225"/>
              </p:ext>
            </p:extLst>
          </p:nvPr>
        </p:nvGraphicFramePr>
        <p:xfrm>
          <a:off x="1375534" y="1553451"/>
          <a:ext cx="9523524" cy="4558140"/>
        </p:xfrm>
        <a:graphic>
          <a:graphicData uri="http://schemas.openxmlformats.org/drawingml/2006/table">
            <a:tbl>
              <a:tblPr firstRow="1" bandRow="1">
                <a:tableStyleId>{5C22544A-7EE6-4342-B048-85BDC9FD1C3A}</a:tableStyleId>
              </a:tblPr>
              <a:tblGrid>
                <a:gridCol w="5578252">
                  <a:extLst>
                    <a:ext uri="{9D8B030D-6E8A-4147-A177-3AD203B41FA5}">
                      <a16:colId xmlns:a16="http://schemas.microsoft.com/office/drawing/2014/main" val="221788785"/>
                    </a:ext>
                  </a:extLst>
                </a:gridCol>
                <a:gridCol w="1972636">
                  <a:extLst>
                    <a:ext uri="{9D8B030D-6E8A-4147-A177-3AD203B41FA5}">
                      <a16:colId xmlns:a16="http://schemas.microsoft.com/office/drawing/2014/main" val="2499963567"/>
                    </a:ext>
                  </a:extLst>
                </a:gridCol>
                <a:gridCol w="1972636">
                  <a:extLst>
                    <a:ext uri="{9D8B030D-6E8A-4147-A177-3AD203B41FA5}">
                      <a16:colId xmlns:a16="http://schemas.microsoft.com/office/drawing/2014/main" val="265765824"/>
                    </a:ext>
                  </a:extLst>
                </a:gridCol>
              </a:tblGrid>
              <a:tr h="864967">
                <a:tc>
                  <a:txBody>
                    <a:bodyPr/>
                    <a:lstStyle/>
                    <a:p>
                      <a:r>
                        <a:rPr lang="en-US" dirty="0">
                          <a:latin typeface="Arial" panose="020B0604020202020204" pitchFamily="34" charset="0"/>
                          <a:cs typeface="Arial" panose="020B0604020202020204" pitchFamily="34" charset="0"/>
                        </a:rPr>
                        <a:t>Session </a:t>
                      </a:r>
                    </a:p>
                  </a:txBody>
                  <a:tcPr/>
                </a:tc>
                <a:tc>
                  <a:txBody>
                    <a:bodyPr/>
                    <a:lstStyle/>
                    <a:p>
                      <a:pPr algn="ctr"/>
                      <a:r>
                        <a:rPr lang="en-US" dirty="0">
                          <a:latin typeface="Arial" panose="020B0604020202020204" pitchFamily="34" charset="0"/>
                          <a:cs typeface="Arial" panose="020B0604020202020204" pitchFamily="34" charset="0"/>
                        </a:rPr>
                        <a:t>Attendance Among 7 Youth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Attendance Among 6 Youth (%)</a:t>
                      </a:r>
                    </a:p>
                  </a:txBody>
                  <a:tcPr anchor="ctr"/>
                </a:tc>
                <a:extLst>
                  <a:ext uri="{0D108BD9-81ED-4DB2-BD59-A6C34878D82A}">
                    <a16:rowId xmlns:a16="http://schemas.microsoft.com/office/drawing/2014/main" val="684938871"/>
                  </a:ext>
                </a:extLst>
              </a:tr>
              <a:tr h="430875">
                <a:tc>
                  <a:txBody>
                    <a:bodyPr/>
                    <a:lstStyle/>
                    <a:p>
                      <a:r>
                        <a:rPr lang="en-US" sz="1800" kern="1200" dirty="0">
                          <a:solidFill>
                            <a:schemeClr val="dk1"/>
                          </a:solidFill>
                          <a:effectLst/>
                          <a:latin typeface="Arial" panose="020B0604020202020204" pitchFamily="34" charset="0"/>
                          <a:ea typeface="+mn-ea"/>
                          <a:cs typeface="Arial" panose="020B0604020202020204" pitchFamily="34" charset="0"/>
                        </a:rPr>
                        <a:t>Session 1: Exploring Gender – Introduction</a:t>
                      </a:r>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100%</a:t>
                      </a:r>
                    </a:p>
                  </a:txBody>
                  <a:tcPr anchor="ctr"/>
                </a:tc>
                <a:tc>
                  <a:txBody>
                    <a:bodyPr/>
                    <a:lstStyle/>
                    <a:p>
                      <a:pPr algn="ctr"/>
                      <a:r>
                        <a:rPr lang="en-US" dirty="0">
                          <a:latin typeface="Arial" panose="020B0604020202020204" pitchFamily="34" charset="0"/>
                          <a:cs typeface="Arial" panose="020B0604020202020204" pitchFamily="34" charset="0"/>
                        </a:rPr>
                        <a:t>100%</a:t>
                      </a:r>
                    </a:p>
                  </a:txBody>
                  <a:tcPr anchor="ctr"/>
                </a:tc>
                <a:extLst>
                  <a:ext uri="{0D108BD9-81ED-4DB2-BD59-A6C34878D82A}">
                    <a16:rowId xmlns:a16="http://schemas.microsoft.com/office/drawing/2014/main" val="2487557623"/>
                  </a:ext>
                </a:extLst>
              </a:tr>
              <a:tr h="605477">
                <a:tc>
                  <a:txBody>
                    <a:bodyPr/>
                    <a:lstStyle/>
                    <a:p>
                      <a:r>
                        <a:rPr lang="en-US" sz="1800" kern="1200" dirty="0">
                          <a:solidFill>
                            <a:schemeClr val="dk1"/>
                          </a:solidFill>
                          <a:effectLst/>
                          <a:latin typeface="Arial" panose="020B0604020202020204" pitchFamily="34" charset="0"/>
                          <a:ea typeface="+mn-ea"/>
                          <a:cs typeface="Arial" panose="020B0604020202020204" pitchFamily="34" charset="0"/>
                        </a:rPr>
                        <a:t>Session 2:  Exploring Power and Relationships - Continued</a:t>
                      </a:r>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86%</a:t>
                      </a:r>
                    </a:p>
                  </a:txBody>
                  <a:tcPr anchor="ctr"/>
                </a:tc>
                <a:tc>
                  <a:txBody>
                    <a:bodyPr/>
                    <a:lstStyle/>
                    <a:p>
                      <a:pPr algn="ctr"/>
                      <a:r>
                        <a:rPr lang="en-US" dirty="0">
                          <a:latin typeface="Arial" panose="020B0604020202020204" pitchFamily="34" charset="0"/>
                          <a:cs typeface="Arial" panose="020B0604020202020204" pitchFamily="34" charset="0"/>
                        </a:rPr>
                        <a:t>100%</a:t>
                      </a:r>
                    </a:p>
                  </a:txBody>
                  <a:tcPr anchor="ctr"/>
                </a:tc>
                <a:extLst>
                  <a:ext uri="{0D108BD9-81ED-4DB2-BD59-A6C34878D82A}">
                    <a16:rowId xmlns:a16="http://schemas.microsoft.com/office/drawing/2014/main" val="1808385081"/>
                  </a:ext>
                </a:extLst>
              </a:tr>
              <a:tr h="430875">
                <a:tc>
                  <a:txBody>
                    <a:bodyPr/>
                    <a:lstStyle/>
                    <a:p>
                      <a:r>
                        <a:rPr lang="en-US" sz="1800" kern="1200" dirty="0">
                          <a:solidFill>
                            <a:schemeClr val="dk1"/>
                          </a:solidFill>
                          <a:effectLst/>
                          <a:latin typeface="Arial" panose="020B0604020202020204" pitchFamily="34" charset="0"/>
                          <a:ea typeface="+mn-ea"/>
                          <a:cs typeface="Arial" panose="020B0604020202020204" pitchFamily="34" charset="0"/>
                        </a:rPr>
                        <a:t>Session 3: Young Men and Health</a:t>
                      </a:r>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71%</a:t>
                      </a:r>
                    </a:p>
                  </a:txBody>
                  <a:tcPr anchor="ctr"/>
                </a:tc>
                <a:tc>
                  <a:txBody>
                    <a:bodyPr/>
                    <a:lstStyle/>
                    <a:p>
                      <a:pPr algn="ctr"/>
                      <a:r>
                        <a:rPr lang="en-US" dirty="0">
                          <a:latin typeface="Arial" panose="020B0604020202020204" pitchFamily="34" charset="0"/>
                          <a:cs typeface="Arial" panose="020B0604020202020204" pitchFamily="34" charset="0"/>
                        </a:rPr>
                        <a:t>83%</a:t>
                      </a:r>
                    </a:p>
                  </a:txBody>
                  <a:tcPr anchor="ctr"/>
                </a:tc>
                <a:extLst>
                  <a:ext uri="{0D108BD9-81ED-4DB2-BD59-A6C34878D82A}">
                    <a16:rowId xmlns:a16="http://schemas.microsoft.com/office/drawing/2014/main" val="3754911463"/>
                  </a:ext>
                </a:extLst>
              </a:tr>
              <a:tr h="605477">
                <a:tc>
                  <a:txBody>
                    <a:bodyPr/>
                    <a:lstStyle/>
                    <a:p>
                      <a:r>
                        <a:rPr lang="en-US" sz="1800" kern="1200" dirty="0">
                          <a:solidFill>
                            <a:schemeClr val="dk1"/>
                          </a:solidFill>
                          <a:effectLst/>
                          <a:latin typeface="Arial" panose="020B0604020202020204" pitchFamily="34" charset="0"/>
                          <a:ea typeface="+mn-ea"/>
                          <a:cs typeface="Arial" panose="020B0604020202020204" pitchFamily="34" charset="0"/>
                        </a:rPr>
                        <a:t>Session 4: Understanding Methods to Delay Pregnancy</a:t>
                      </a:r>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86%</a:t>
                      </a:r>
                    </a:p>
                  </a:txBody>
                  <a:tcPr anchor="ctr"/>
                </a:tc>
                <a:tc>
                  <a:txBody>
                    <a:bodyPr/>
                    <a:lstStyle/>
                    <a:p>
                      <a:pPr algn="ctr"/>
                      <a:r>
                        <a:rPr lang="en-US" dirty="0">
                          <a:latin typeface="Arial" panose="020B0604020202020204" pitchFamily="34" charset="0"/>
                          <a:cs typeface="Arial" panose="020B0604020202020204" pitchFamily="34" charset="0"/>
                        </a:rPr>
                        <a:t>100%</a:t>
                      </a:r>
                    </a:p>
                  </a:txBody>
                  <a:tcPr anchor="ctr"/>
                </a:tc>
                <a:extLst>
                  <a:ext uri="{0D108BD9-81ED-4DB2-BD59-A6C34878D82A}">
                    <a16:rowId xmlns:a16="http://schemas.microsoft.com/office/drawing/2014/main" val="2620142610"/>
                  </a:ext>
                </a:extLst>
              </a:tr>
              <a:tr h="430875">
                <a:tc>
                  <a:txBody>
                    <a:bodyPr/>
                    <a:lstStyle/>
                    <a:p>
                      <a:r>
                        <a:rPr lang="en-US" sz="1800" kern="1200" dirty="0">
                          <a:solidFill>
                            <a:schemeClr val="dk1"/>
                          </a:solidFill>
                          <a:effectLst/>
                          <a:latin typeface="Arial" panose="020B0604020202020204" pitchFamily="34" charset="0"/>
                          <a:ea typeface="+mn-ea"/>
                          <a:cs typeface="Arial" panose="020B0604020202020204" pitchFamily="34" charset="0"/>
                        </a:rPr>
                        <a:t>Session 5: Exploring Relationships</a:t>
                      </a:r>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86%</a:t>
                      </a:r>
                    </a:p>
                  </a:txBody>
                  <a:tcPr anchor="ctr"/>
                </a:tc>
                <a:tc>
                  <a:txBody>
                    <a:bodyPr/>
                    <a:lstStyle/>
                    <a:p>
                      <a:pPr algn="ctr"/>
                      <a:r>
                        <a:rPr lang="en-US" dirty="0">
                          <a:latin typeface="Arial" panose="020B0604020202020204" pitchFamily="34" charset="0"/>
                          <a:cs typeface="Arial" panose="020B0604020202020204" pitchFamily="34" charset="0"/>
                        </a:rPr>
                        <a:t>100%</a:t>
                      </a:r>
                    </a:p>
                  </a:txBody>
                  <a:tcPr anchor="ctr"/>
                </a:tc>
                <a:extLst>
                  <a:ext uri="{0D108BD9-81ED-4DB2-BD59-A6C34878D82A}">
                    <a16:rowId xmlns:a16="http://schemas.microsoft.com/office/drawing/2014/main" val="4125762730"/>
                  </a:ext>
                </a:extLst>
              </a:tr>
              <a:tr h="605477">
                <a:tc>
                  <a:txBody>
                    <a:bodyPr/>
                    <a:lstStyle/>
                    <a:p>
                      <a:r>
                        <a:rPr lang="en-US" sz="1800" kern="1200" dirty="0">
                          <a:solidFill>
                            <a:schemeClr val="dk1"/>
                          </a:solidFill>
                          <a:effectLst/>
                          <a:latin typeface="Arial" panose="020B0604020202020204" pitchFamily="34" charset="0"/>
                          <a:ea typeface="+mn-ea"/>
                          <a:cs typeface="Arial" panose="020B0604020202020204" pitchFamily="34" charset="0"/>
                        </a:rPr>
                        <a:t>Session 6: Making a Commitment to Healthy Sexuality &amp; Healthy Lives</a:t>
                      </a:r>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71%</a:t>
                      </a:r>
                    </a:p>
                  </a:txBody>
                  <a:tcPr anchor="ctr"/>
                </a:tc>
                <a:tc>
                  <a:txBody>
                    <a:bodyPr/>
                    <a:lstStyle/>
                    <a:p>
                      <a:pPr algn="ctr"/>
                      <a:r>
                        <a:rPr lang="en-US" dirty="0">
                          <a:latin typeface="Arial" panose="020B0604020202020204" pitchFamily="34" charset="0"/>
                          <a:cs typeface="Arial" panose="020B0604020202020204" pitchFamily="34" charset="0"/>
                        </a:rPr>
                        <a:t>83%</a:t>
                      </a:r>
                    </a:p>
                  </a:txBody>
                  <a:tcPr anchor="ctr"/>
                </a:tc>
                <a:extLst>
                  <a:ext uri="{0D108BD9-81ED-4DB2-BD59-A6C34878D82A}">
                    <a16:rowId xmlns:a16="http://schemas.microsoft.com/office/drawing/2014/main" val="815017078"/>
                  </a:ext>
                </a:extLst>
              </a:tr>
              <a:tr h="430875">
                <a:tc>
                  <a:txBody>
                    <a:bodyPr/>
                    <a:lstStyle/>
                    <a:p>
                      <a:r>
                        <a:rPr lang="en-US" sz="1800" kern="1200" dirty="0">
                          <a:solidFill>
                            <a:schemeClr val="dk1"/>
                          </a:solidFill>
                          <a:effectLst/>
                          <a:latin typeface="Arial" panose="020B0604020202020204" pitchFamily="34" charset="0"/>
                          <a:ea typeface="+mn-ea"/>
                          <a:cs typeface="Arial" panose="020B0604020202020204" pitchFamily="34" charset="0"/>
                        </a:rPr>
                        <a:t>Session 7: Building a Healthy Future</a:t>
                      </a:r>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86%</a:t>
                      </a:r>
                    </a:p>
                  </a:txBody>
                  <a:tcPr anchor="ctr"/>
                </a:tc>
                <a:tc>
                  <a:txBody>
                    <a:bodyPr/>
                    <a:lstStyle/>
                    <a:p>
                      <a:pPr algn="ctr"/>
                      <a:r>
                        <a:rPr lang="en-US" dirty="0">
                          <a:latin typeface="Arial" panose="020B0604020202020204" pitchFamily="34" charset="0"/>
                          <a:cs typeface="Arial" panose="020B0604020202020204" pitchFamily="34" charset="0"/>
                        </a:rPr>
                        <a:t>100%</a:t>
                      </a:r>
                    </a:p>
                  </a:txBody>
                  <a:tcPr anchor="ctr"/>
                </a:tc>
                <a:extLst>
                  <a:ext uri="{0D108BD9-81ED-4DB2-BD59-A6C34878D82A}">
                    <a16:rowId xmlns:a16="http://schemas.microsoft.com/office/drawing/2014/main" val="533857065"/>
                  </a:ext>
                </a:extLst>
              </a:tr>
            </a:tbl>
          </a:graphicData>
        </a:graphic>
      </p:graphicFrame>
    </p:spTree>
    <p:extLst>
      <p:ext uri="{BB962C8B-B14F-4D97-AF65-F5344CB8AC3E}">
        <p14:creationId xmlns:p14="http://schemas.microsoft.com/office/powerpoint/2010/main" val="4121362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Lessons Learned from Pilot Study</a:t>
            </a:r>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Incentives and program visibility play a large role in participation. </a:t>
            </a:r>
          </a:p>
          <a:p>
            <a:pPr lvl="1"/>
            <a:r>
              <a:rPr lang="en-US" sz="2200" dirty="0">
                <a:latin typeface="Arial" panose="020B0604020202020204" pitchFamily="34" charset="0"/>
                <a:cs typeface="Arial" panose="020B0604020202020204" pitchFamily="34" charset="0"/>
              </a:rPr>
              <a:t>“Let me tell you the truth. The first reason I came was because of the food and gift cards. But after the first experience, it was cool. I like that I could be myself.”</a:t>
            </a:r>
          </a:p>
          <a:p>
            <a:pPr marL="457200" lvl="1" indent="0">
              <a:buNone/>
            </a:pPr>
            <a:endParaRPr lang="en-US" sz="22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discussions, particularly those that brought in outside speakers with new perspectives, such as a female practitioner from Planned Parenthood, were very well received and successful with the young men. </a:t>
            </a:r>
          </a:p>
        </p:txBody>
      </p:sp>
    </p:spTree>
    <p:extLst>
      <p:ext uri="{BB962C8B-B14F-4D97-AF65-F5344CB8AC3E}">
        <p14:creationId xmlns:p14="http://schemas.microsoft.com/office/powerpoint/2010/main" val="36125679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EF577-722E-4331-AF6E-D3A99048A02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Lessons Learned from Pilot Study</a:t>
            </a:r>
          </a:p>
        </p:txBody>
      </p:sp>
      <p:sp>
        <p:nvSpPr>
          <p:cNvPr id="3" name="Content Placeholder 2">
            <a:extLst>
              <a:ext uri="{FF2B5EF4-FFF2-40B4-BE49-F238E27FC236}">
                <a16:creationId xmlns:a16="http://schemas.microsoft.com/office/drawing/2014/main" id="{845BEAAB-3BBC-49E3-A6AF-A5188D76C577}"/>
              </a:ext>
            </a:extLst>
          </p:cNvPr>
          <p:cNvSpPr>
            <a:spLocks noGrp="1"/>
          </p:cNvSpPr>
          <p:nvPr>
            <p:ph idx="1"/>
          </p:nvPr>
        </p:nvSpPr>
        <p:spPr/>
        <p:txBody>
          <a:bodyPr>
            <a:normAutofit/>
          </a:bodyPr>
          <a:lstStyle/>
          <a:p>
            <a:r>
              <a:rPr lang="en-US" sz="2200" dirty="0">
                <a:latin typeface="Arial" panose="020B0604020202020204" pitchFamily="34" charset="0"/>
                <a:cs typeface="Arial" panose="020B0604020202020204" pitchFamily="34" charset="0"/>
              </a:rPr>
              <a:t>Participants appreciated facilitators who were confident, supportive, high energy, respectful, and able to connect with people. </a:t>
            </a:r>
          </a:p>
          <a:p>
            <a:pPr lvl="1"/>
            <a:r>
              <a:rPr lang="en-US" sz="2200" dirty="0">
                <a:latin typeface="Arial" panose="020B0604020202020204" pitchFamily="34" charset="0"/>
                <a:cs typeface="Arial" panose="020B0604020202020204" pitchFamily="34" charset="0"/>
              </a:rPr>
              <a:t>“He [the facilitator] tried to talk to us—he was like ‘what’s up brothers.’ He tried to involve all of us and hear our opinions. […] I liked his energy and how he talked to us. He was very brotherly. […] He was digging deep.”</a:t>
            </a:r>
          </a:p>
          <a:p>
            <a:pPr marL="457200" lvl="1" indent="0">
              <a:buNone/>
            </a:pP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Participants commented that they wanted less obvious scenarios</a:t>
            </a:r>
          </a:p>
          <a:p>
            <a:endParaRPr lang="en-US" sz="2200" dirty="0"/>
          </a:p>
        </p:txBody>
      </p:sp>
    </p:spTree>
    <p:extLst>
      <p:ext uri="{BB962C8B-B14F-4D97-AF65-F5344CB8AC3E}">
        <p14:creationId xmlns:p14="http://schemas.microsoft.com/office/powerpoint/2010/main" val="27002983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Discussion</a:t>
            </a:r>
          </a:p>
        </p:txBody>
      </p:sp>
      <p:sp>
        <p:nvSpPr>
          <p:cNvPr id="3" name="Content Placeholder 2"/>
          <p:cNvSpPr>
            <a:spLocks noGrp="1"/>
          </p:cNvSpPr>
          <p:nvPr>
            <p:ph idx="1"/>
          </p:nvPr>
        </p:nvSpPr>
        <p:spPr/>
        <p:txBody>
          <a:bodyPr/>
          <a:lstStyle/>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only implemented the program among younger youth (ages 16 – 18), what are some ideas to engage older young men (ages 19 – 22) in TPP programming?</a:t>
            </a:r>
          </a:p>
          <a:p>
            <a:r>
              <a:rPr lang="en-US" dirty="0">
                <a:latin typeface="Arial" panose="020B0604020202020204" pitchFamily="34" charset="0"/>
                <a:cs typeface="Arial" panose="020B0604020202020204" pitchFamily="34" charset="0"/>
              </a:rPr>
              <a:t>Do you use incentives for program attendance and if so, how do you use them?</a:t>
            </a:r>
          </a:p>
          <a:p>
            <a:r>
              <a:rPr lang="en-US" dirty="0">
                <a:latin typeface="Arial" panose="020B0604020202020204" pitchFamily="34" charset="0"/>
                <a:cs typeface="Arial" panose="020B0604020202020204" pitchFamily="34" charset="0"/>
              </a:rPr>
              <a:t>What are the most effective strategies you have found for recruiting participants?</a:t>
            </a:r>
          </a:p>
          <a:p>
            <a:r>
              <a:rPr lang="en-US" dirty="0">
                <a:latin typeface="Arial" panose="020B0604020202020204" pitchFamily="34" charset="0"/>
                <a:cs typeface="Arial" panose="020B0604020202020204" pitchFamily="34" charset="0"/>
              </a:rPr>
              <a:t>How do you retain participants in programming?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None/>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1243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8075"/>
            <a:ext cx="10871200" cy="761616"/>
          </a:xfrm>
        </p:spPr>
        <p:txBody>
          <a:bodyPr/>
          <a:lstStyle/>
          <a:p>
            <a:r>
              <a:rPr lang="en-US" dirty="0">
                <a:latin typeface="Arial" panose="020B0604020202020204" pitchFamily="34" charset="0"/>
                <a:cs typeface="Arial" panose="020B0604020202020204" pitchFamily="34" charset="0"/>
              </a:rPr>
              <a:t>References</a:t>
            </a:r>
          </a:p>
        </p:txBody>
      </p:sp>
      <p:sp>
        <p:nvSpPr>
          <p:cNvPr id="3" name="Content Placeholder 2"/>
          <p:cNvSpPr>
            <a:spLocks noGrp="1"/>
          </p:cNvSpPr>
          <p:nvPr>
            <p:ph idx="1"/>
          </p:nvPr>
        </p:nvSpPr>
        <p:spPr>
          <a:xfrm>
            <a:off x="609600" y="853573"/>
            <a:ext cx="10871200" cy="5235846"/>
          </a:xfrm>
        </p:spPr>
        <p:txBody>
          <a:bodyPr>
            <a:noAutofit/>
          </a:bodyPr>
          <a:lstStyle/>
          <a:p>
            <a:pPr marL="457200" lvl="0" indent="-457200">
              <a:lnSpc>
                <a:spcPct val="120000"/>
              </a:lnSpc>
              <a:spcBef>
                <a:spcPts val="0"/>
              </a:spcBef>
              <a:buFont typeface="+mj-lt"/>
              <a:buAutoNum type="arabicPeriod"/>
            </a:pPr>
            <a:r>
              <a:rPr lang="en-US" sz="800" dirty="0">
                <a:latin typeface="Arial" panose="020B0604020202020204" pitchFamily="34" charset="0"/>
                <a:cs typeface="Arial" panose="020B0604020202020204" pitchFamily="34" charset="0"/>
              </a:rPr>
              <a:t>Dehlendorf C, Rodriguez MI, Levy K, Borrero S, Steinauer J. Disparities in family planning. </a:t>
            </a:r>
            <a:r>
              <a:rPr lang="en-US" sz="800" i="1" dirty="0">
                <a:latin typeface="Arial" panose="020B0604020202020204" pitchFamily="34" charset="0"/>
                <a:cs typeface="Arial" panose="020B0604020202020204" pitchFamily="34" charset="0"/>
              </a:rPr>
              <a:t>American Journal of Obstetrics and Gynecology. </a:t>
            </a:r>
            <a:r>
              <a:rPr lang="en-US" sz="800" dirty="0">
                <a:latin typeface="Arial" panose="020B0604020202020204" pitchFamily="34" charset="0"/>
                <a:cs typeface="Arial" panose="020B0604020202020204" pitchFamily="34" charset="0"/>
              </a:rPr>
              <a:t>2010;202(3):214-220.  </a:t>
            </a:r>
          </a:p>
          <a:p>
            <a:pPr marL="457200" lvl="0" indent="-457200">
              <a:lnSpc>
                <a:spcPct val="120000"/>
              </a:lnSpc>
              <a:spcBef>
                <a:spcPts val="0"/>
              </a:spcBef>
              <a:buFont typeface="+mj-lt"/>
              <a:buAutoNum type="arabicPeriod"/>
            </a:pPr>
            <a:r>
              <a:rPr lang="en-US" sz="800" dirty="0">
                <a:latin typeface="Arial" panose="020B0604020202020204" pitchFamily="34" charset="0"/>
                <a:cs typeface="Arial" panose="020B0604020202020204" pitchFamily="34" charset="0"/>
              </a:rPr>
              <a:t>Manlove J, Cook E, Karpilow Q, Thomas A, Fish H. </a:t>
            </a:r>
            <a:r>
              <a:rPr lang="en-US" sz="800" i="1" dirty="0">
                <a:latin typeface="Arial" panose="020B0604020202020204" pitchFamily="34" charset="0"/>
                <a:cs typeface="Arial" panose="020B0604020202020204" pitchFamily="34" charset="0"/>
              </a:rPr>
              <a:t>Male involvement in family planning: The  estimated influence of improvements in condom efficacy on nonmarital births among teens and young adults. </a:t>
            </a:r>
            <a:r>
              <a:rPr lang="en-US" sz="800" dirty="0">
                <a:latin typeface="Arial" panose="020B0604020202020204" pitchFamily="34" charset="0"/>
                <a:cs typeface="Arial" panose="020B0604020202020204" pitchFamily="34" charset="0"/>
              </a:rPr>
              <a:t>Washington, DC: Brookings Institution;2014. </a:t>
            </a:r>
          </a:p>
          <a:p>
            <a:pPr marL="457200" lvl="0" indent="-457200">
              <a:lnSpc>
                <a:spcPct val="120000"/>
              </a:lnSpc>
              <a:spcBef>
                <a:spcPts val="0"/>
              </a:spcBef>
              <a:buFont typeface="+mj-lt"/>
              <a:buAutoNum type="arabicPeriod"/>
            </a:pPr>
            <a:r>
              <a:rPr lang="en-US" sz="800" dirty="0">
                <a:latin typeface="Arial" panose="020B0604020202020204" pitchFamily="34" charset="0"/>
                <a:cs typeface="Arial" panose="020B0604020202020204" pitchFamily="34" charset="0"/>
              </a:rPr>
              <a:t>Martinez G, Daniels K, Chandra A. </a:t>
            </a:r>
            <a:r>
              <a:rPr lang="en-US" sz="800" i="1" dirty="0">
                <a:latin typeface="Arial" panose="020B0604020202020204" pitchFamily="34" charset="0"/>
                <a:cs typeface="Arial" panose="020B0604020202020204" pitchFamily="34" charset="0"/>
              </a:rPr>
              <a:t>Fertility of men and women aged 15-44 years in the United States: National Survey of Family Growth, 2006-2010. </a:t>
            </a:r>
            <a:r>
              <a:rPr lang="en-US" sz="800" dirty="0">
                <a:latin typeface="Arial" panose="020B0604020202020204" pitchFamily="34" charset="0"/>
                <a:cs typeface="Arial" panose="020B0604020202020204" pitchFamily="34" charset="0"/>
              </a:rPr>
              <a:t>Hyattsville, MD: National Center for Health Statistics;2012. </a:t>
            </a:r>
          </a:p>
          <a:p>
            <a:pPr marL="457200" lvl="0" indent="-457200">
              <a:lnSpc>
                <a:spcPct val="120000"/>
              </a:lnSpc>
              <a:spcBef>
                <a:spcPts val="0"/>
              </a:spcBef>
              <a:buFont typeface="+mj-lt"/>
              <a:buAutoNum type="arabicPeriod"/>
            </a:pPr>
            <a:r>
              <a:rPr lang="en-US" sz="800" dirty="0">
                <a:latin typeface="Arial" panose="020B0604020202020204" pitchFamily="34" charset="0"/>
                <a:cs typeface="Arial" panose="020B0604020202020204" pitchFamily="34" charset="0"/>
              </a:rPr>
              <a:t>Mollborn S, Lovegrove PJ. How teenage fathers matter for children: Evidence from the ECLS-B. </a:t>
            </a:r>
            <a:r>
              <a:rPr lang="en-US" sz="800" i="1" dirty="0">
                <a:latin typeface="Arial" panose="020B0604020202020204" pitchFamily="34" charset="0"/>
                <a:cs typeface="Arial" panose="020B0604020202020204" pitchFamily="34" charset="0"/>
              </a:rPr>
              <a:t>Journal of Family Issues. </a:t>
            </a:r>
            <a:r>
              <a:rPr lang="en-US" sz="800" dirty="0">
                <a:latin typeface="Arial" panose="020B0604020202020204" pitchFamily="34" charset="0"/>
                <a:cs typeface="Arial" panose="020B0604020202020204" pitchFamily="34" charset="0"/>
              </a:rPr>
              <a:t>2011;32(1):3-30.</a:t>
            </a:r>
          </a:p>
          <a:p>
            <a:pPr marL="457200" lvl="0" indent="-457200">
              <a:lnSpc>
                <a:spcPct val="120000"/>
              </a:lnSpc>
              <a:spcBef>
                <a:spcPts val="0"/>
              </a:spcBef>
              <a:buFont typeface="+mj-lt"/>
              <a:buAutoNum type="arabicPeriod"/>
            </a:pPr>
            <a:r>
              <a:rPr lang="en-US" sz="800" dirty="0">
                <a:latin typeface="Arial" panose="020B0604020202020204" pitchFamily="34" charset="0"/>
                <a:cs typeface="Arial" panose="020B0604020202020204" pitchFamily="34" charset="0"/>
              </a:rPr>
              <a:t>National Responsible Fatherhood Clearinghouse. </a:t>
            </a:r>
            <a:r>
              <a:rPr lang="en-US" sz="800" i="1" dirty="0">
                <a:latin typeface="Arial" panose="020B0604020202020204" pitchFamily="34" charset="0"/>
                <a:cs typeface="Arial" panose="020B0604020202020204" pitchFamily="34" charset="0"/>
              </a:rPr>
              <a:t>Responsible fatherhood spotlight: Teen fatherhood. </a:t>
            </a:r>
            <a:r>
              <a:rPr lang="en-US" sz="800" dirty="0">
                <a:latin typeface="Arial" panose="020B0604020202020204" pitchFamily="34" charset="0"/>
                <a:cs typeface="Arial" panose="020B0604020202020204" pitchFamily="34" charset="0"/>
              </a:rPr>
              <a:t>Gaithersburg, MD; 2007.</a:t>
            </a:r>
          </a:p>
          <a:p>
            <a:pPr marL="457200" lvl="0" indent="-457200">
              <a:lnSpc>
                <a:spcPct val="120000"/>
              </a:lnSpc>
              <a:spcBef>
                <a:spcPts val="0"/>
              </a:spcBef>
              <a:buFont typeface="+mj-lt"/>
              <a:buAutoNum type="arabicPeriod"/>
            </a:pPr>
            <a:r>
              <a:rPr lang="en-US" sz="800" dirty="0">
                <a:latin typeface="Arial" panose="020B0604020202020204" pitchFamily="34" charset="0"/>
                <a:cs typeface="Arial" panose="020B0604020202020204" pitchFamily="34" charset="0"/>
              </a:rPr>
              <a:t>Manlove J, Logan C, Ikramullah E, Holcombe E. Factors associated with multiple partner fertility among fathers. </a:t>
            </a:r>
            <a:r>
              <a:rPr lang="en-US" sz="800" i="1" dirty="0">
                <a:latin typeface="Arial" panose="020B0604020202020204" pitchFamily="34" charset="0"/>
                <a:cs typeface="Arial" panose="020B0604020202020204" pitchFamily="34" charset="0"/>
              </a:rPr>
              <a:t>Journal of Marriage and Family. </a:t>
            </a:r>
            <a:r>
              <a:rPr lang="en-US" sz="800" dirty="0">
                <a:latin typeface="Arial" panose="020B0604020202020204" pitchFamily="34" charset="0"/>
                <a:cs typeface="Arial" panose="020B0604020202020204" pitchFamily="34" charset="0"/>
              </a:rPr>
              <a:t>2008;70(2):536-548.</a:t>
            </a:r>
          </a:p>
          <a:p>
            <a:pPr marL="457200" lvl="0" indent="-457200">
              <a:lnSpc>
                <a:spcPct val="120000"/>
              </a:lnSpc>
              <a:spcBef>
                <a:spcPts val="0"/>
              </a:spcBef>
              <a:buFont typeface="+mj-lt"/>
              <a:buAutoNum type="arabicPeriod"/>
            </a:pPr>
            <a:r>
              <a:rPr lang="en-US" sz="800" dirty="0">
                <a:latin typeface="Arial" panose="020B0604020202020204" pitchFamily="34" charset="0"/>
                <a:cs typeface="Arial" panose="020B0604020202020204" pitchFamily="34" charset="0"/>
              </a:rPr>
              <a:t>Hoffman SD, Maynard RA, eds. </a:t>
            </a:r>
            <a:r>
              <a:rPr lang="en-US" sz="800" i="1" dirty="0">
                <a:latin typeface="Arial" panose="020B0604020202020204" pitchFamily="34" charset="0"/>
                <a:cs typeface="Arial" panose="020B0604020202020204" pitchFamily="34" charset="0"/>
              </a:rPr>
              <a:t>Kids having kids: economic costs and social consequences of teen pregnancy. </a:t>
            </a:r>
            <a:r>
              <a:rPr lang="en-US" sz="800" dirty="0">
                <a:latin typeface="Arial" panose="020B0604020202020204" pitchFamily="34" charset="0"/>
                <a:cs typeface="Arial" panose="020B0604020202020204" pitchFamily="34" charset="0"/>
              </a:rPr>
              <a:t>2nd ed. Washington, DC: Urban Institute Press; 2008.</a:t>
            </a:r>
          </a:p>
          <a:p>
            <a:pPr marL="457200" lvl="0" indent="-457200">
              <a:lnSpc>
                <a:spcPct val="120000"/>
              </a:lnSpc>
              <a:spcBef>
                <a:spcPts val="0"/>
              </a:spcBef>
              <a:buFont typeface="+mj-lt"/>
              <a:buAutoNum type="arabicPeriod"/>
            </a:pPr>
            <a:r>
              <a:rPr lang="en-US" sz="800" dirty="0">
                <a:latin typeface="Arial" panose="020B0604020202020204" pitchFamily="34" charset="0"/>
                <a:cs typeface="Arial" panose="020B0604020202020204" pitchFamily="34" charset="0"/>
              </a:rPr>
              <a:t>Augustine JM Nelson T, Edin K. Why do poor men have children? Fertility intentions among low-income unmarried US fathers. </a:t>
            </a:r>
            <a:r>
              <a:rPr lang="en-US" sz="800" i="1" dirty="0">
                <a:latin typeface="Arial" panose="020B0604020202020204" pitchFamily="34" charset="0"/>
                <a:cs typeface="Arial" panose="020B0604020202020204" pitchFamily="34" charset="0"/>
              </a:rPr>
              <a:t>The ANNALS of the American Academy of Political and Social Science. </a:t>
            </a:r>
            <a:r>
              <a:rPr lang="en-US" sz="800" dirty="0">
                <a:latin typeface="Arial" panose="020B0604020202020204" pitchFamily="34" charset="0"/>
                <a:cs typeface="Arial" panose="020B0604020202020204" pitchFamily="34" charset="0"/>
              </a:rPr>
              <a:t>2009;624(1):99-117.</a:t>
            </a:r>
          </a:p>
          <a:p>
            <a:pPr marL="457200" lvl="0" indent="-457200">
              <a:lnSpc>
                <a:spcPct val="120000"/>
              </a:lnSpc>
              <a:spcBef>
                <a:spcPts val="0"/>
              </a:spcBef>
              <a:buFont typeface="+mj-lt"/>
              <a:buAutoNum type="arabicPeriod"/>
            </a:pPr>
            <a:r>
              <a:rPr lang="en-US" sz="800" dirty="0">
                <a:latin typeface="Arial" panose="020B0604020202020204" pitchFamily="34" charset="0"/>
                <a:cs typeface="Arial" panose="020B0604020202020204" pitchFamily="34" charset="0"/>
              </a:rPr>
              <a:t>Bruckner H, Martin A, Bearman PS. Ambivalence and pregnancy: Adolescents' attitudes, contraceptive use and pregnancy. </a:t>
            </a:r>
            <a:r>
              <a:rPr lang="en-US" sz="800" i="1" dirty="0">
                <a:latin typeface="Arial" panose="020B0604020202020204" pitchFamily="34" charset="0"/>
                <a:cs typeface="Arial" panose="020B0604020202020204" pitchFamily="34" charset="0"/>
              </a:rPr>
              <a:t>Perspectives on Sexual and Reproductive Health. </a:t>
            </a:r>
            <a:r>
              <a:rPr lang="en-US" sz="800" dirty="0">
                <a:latin typeface="Arial" panose="020B0604020202020204" pitchFamily="34" charset="0"/>
                <a:cs typeface="Arial" panose="020B0604020202020204" pitchFamily="34" charset="0"/>
              </a:rPr>
              <a:t>2004;36(6):248-257.</a:t>
            </a:r>
          </a:p>
          <a:p>
            <a:pPr marL="457200" lvl="0" indent="-457200">
              <a:lnSpc>
                <a:spcPct val="120000"/>
              </a:lnSpc>
              <a:spcBef>
                <a:spcPts val="0"/>
              </a:spcBef>
              <a:buFont typeface="+mj-lt"/>
              <a:buAutoNum type="arabicPeriod"/>
            </a:pPr>
            <a:r>
              <a:rPr lang="en-US" sz="800" dirty="0">
                <a:latin typeface="Arial" panose="020B0604020202020204" pitchFamily="34" charset="0"/>
                <a:cs typeface="Arial" panose="020B0604020202020204" pitchFamily="34" charset="0"/>
              </a:rPr>
              <a:t>Baldwin MK EA. The effect of long-acting reversible contraception on rapid repeat pregnancy in adolescents: a review. Journal of Adolescent Health. 2013;52(4):S47-S53.</a:t>
            </a:r>
          </a:p>
          <a:p>
            <a:pPr marL="457200" lvl="0" indent="-457200">
              <a:lnSpc>
                <a:spcPct val="120000"/>
              </a:lnSpc>
              <a:spcBef>
                <a:spcPts val="0"/>
              </a:spcBef>
              <a:buFont typeface="+mj-lt"/>
              <a:buAutoNum type="arabicPeriod"/>
            </a:pPr>
            <a:r>
              <a:rPr lang="en-US" sz="800" dirty="0">
                <a:latin typeface="Arial" panose="020B0604020202020204" pitchFamily="34" charset="0"/>
                <a:cs typeface="Arial" panose="020B0604020202020204" pitchFamily="34" charset="0"/>
              </a:rPr>
              <a:t>Karberg E, Wildsmith, E., Manlove, J., and Johnson, M (under review). Accuracy of men’s reports of hormonal and long-acting method use among young adult romantic couples. 2017.</a:t>
            </a:r>
          </a:p>
          <a:p>
            <a:pPr marL="457200" lvl="0" indent="-457200">
              <a:lnSpc>
                <a:spcPct val="120000"/>
              </a:lnSpc>
              <a:spcBef>
                <a:spcPts val="0"/>
              </a:spcBef>
              <a:buFont typeface="+mj-lt"/>
              <a:buAutoNum type="arabicPeriod"/>
            </a:pPr>
            <a:r>
              <a:rPr lang="de-DE" sz="800" dirty="0">
                <a:latin typeface="Arial" panose="020B0604020202020204" pitchFamily="34" charset="0"/>
                <a:cs typeface="Arial" panose="020B0604020202020204" pitchFamily="34" charset="0"/>
              </a:rPr>
              <a:t>Karberg E, Wildsmith, E, Manlove, J. </a:t>
            </a:r>
            <a:r>
              <a:rPr lang="en-US" sz="800" i="1" dirty="0">
                <a:latin typeface="Arial" panose="020B0604020202020204" pitchFamily="34" charset="0"/>
                <a:cs typeface="Arial" panose="020B0604020202020204" pitchFamily="34" charset="0"/>
              </a:rPr>
              <a:t>Intimate Inaccuracies: Young Couples Don’t Always Agree About Contraceptive Use. </a:t>
            </a:r>
            <a:r>
              <a:rPr lang="en-US" sz="800" dirty="0">
                <a:latin typeface="Arial" panose="020B0604020202020204" pitchFamily="34" charset="0"/>
                <a:cs typeface="Arial" panose="020B0604020202020204" pitchFamily="34" charset="0"/>
              </a:rPr>
              <a:t>Bethesda, MD: Child Trends 2016 </a:t>
            </a:r>
          </a:p>
          <a:p>
            <a:pPr marL="457200" lvl="0" indent="-457200">
              <a:lnSpc>
                <a:spcPct val="120000"/>
              </a:lnSpc>
              <a:spcBef>
                <a:spcPts val="0"/>
              </a:spcBef>
              <a:buFont typeface="+mj-lt"/>
              <a:buAutoNum type="arabicPeriod"/>
            </a:pPr>
            <a:r>
              <a:rPr lang="en-US" sz="800" dirty="0">
                <a:latin typeface="Arial" panose="020B0604020202020204" pitchFamily="34" charset="0"/>
                <a:cs typeface="Arial" panose="020B0604020202020204" pitchFamily="34" charset="0"/>
              </a:rPr>
              <a:t>Marshall CJ, Gomez, A. Young men's awareness and knowledge of intrauterine devices in the United States. </a:t>
            </a:r>
            <a:r>
              <a:rPr lang="en-US" sz="800" i="1" dirty="0">
                <a:latin typeface="Arial" panose="020B0604020202020204" pitchFamily="34" charset="0"/>
                <a:cs typeface="Arial" panose="020B0604020202020204" pitchFamily="34" charset="0"/>
              </a:rPr>
              <a:t>Contraception. </a:t>
            </a:r>
            <a:r>
              <a:rPr lang="en-US" sz="800" dirty="0">
                <a:latin typeface="Arial" panose="020B0604020202020204" pitchFamily="34" charset="0"/>
                <a:cs typeface="Arial" panose="020B0604020202020204" pitchFamily="34" charset="0"/>
              </a:rPr>
              <a:t>2015;92(5):494-500.</a:t>
            </a:r>
          </a:p>
          <a:p>
            <a:pPr marL="457200" lvl="0" indent="-457200">
              <a:lnSpc>
                <a:spcPct val="120000"/>
              </a:lnSpc>
              <a:spcBef>
                <a:spcPts val="0"/>
              </a:spcBef>
              <a:buFont typeface="+mj-lt"/>
              <a:buAutoNum type="arabicPeriod"/>
            </a:pPr>
            <a:r>
              <a:rPr lang="en-US" sz="800" dirty="0">
                <a:latin typeface="Arial" panose="020B0604020202020204" pitchFamily="34" charset="0"/>
                <a:cs typeface="Arial" panose="020B0604020202020204" pitchFamily="34" charset="0"/>
              </a:rPr>
              <a:t>Frost JJ, Lindberg LD, Finer LB. Young adults' contraceptive knowledge, norms and attitudes: associations with risk of unintended pregnancy. </a:t>
            </a:r>
            <a:r>
              <a:rPr lang="en-US" sz="800" i="1" dirty="0">
                <a:latin typeface="Arial" panose="020B0604020202020204" pitchFamily="34" charset="0"/>
                <a:cs typeface="Arial" panose="020B0604020202020204" pitchFamily="34" charset="0"/>
              </a:rPr>
              <a:t>Perspectives on sexual and reproductive health. </a:t>
            </a:r>
            <a:r>
              <a:rPr lang="en-US" sz="800" dirty="0">
                <a:latin typeface="Arial" panose="020B0604020202020204" pitchFamily="34" charset="0"/>
                <a:cs typeface="Arial" panose="020B0604020202020204" pitchFamily="34" charset="0"/>
              </a:rPr>
              <a:t>2012;44(2):107-116.</a:t>
            </a:r>
          </a:p>
          <a:p>
            <a:pPr marL="457200" lvl="0" indent="-457200">
              <a:lnSpc>
                <a:spcPct val="120000"/>
              </a:lnSpc>
              <a:spcBef>
                <a:spcPts val="0"/>
              </a:spcBef>
              <a:buFont typeface="+mj-lt"/>
              <a:buAutoNum type="arabicPeriod"/>
            </a:pPr>
            <a:r>
              <a:rPr lang="en-US" sz="800" dirty="0">
                <a:latin typeface="Arial" panose="020B0604020202020204" pitchFamily="34" charset="0"/>
                <a:cs typeface="Arial" panose="020B0604020202020204" pitchFamily="34" charset="0"/>
              </a:rPr>
              <a:t>Borrero S, Farkas A, Dehlendorf C, Rocca CH. Racial and ethnic differences in men's knowledge and attitudes about contraception. </a:t>
            </a:r>
            <a:r>
              <a:rPr lang="en-US" sz="800" i="1" dirty="0">
                <a:latin typeface="Arial" panose="020B0604020202020204" pitchFamily="34" charset="0"/>
                <a:cs typeface="Arial" panose="020B0604020202020204" pitchFamily="34" charset="0"/>
              </a:rPr>
              <a:t>Contraception. </a:t>
            </a:r>
            <a:r>
              <a:rPr lang="en-US" sz="800" dirty="0">
                <a:latin typeface="Arial" panose="020B0604020202020204" pitchFamily="34" charset="0"/>
                <a:cs typeface="Arial" panose="020B0604020202020204" pitchFamily="34" charset="0"/>
              </a:rPr>
              <a:t>2013;88(4):532-538.</a:t>
            </a:r>
          </a:p>
          <a:p>
            <a:pPr marL="457200" lvl="0" indent="-457200">
              <a:lnSpc>
                <a:spcPct val="120000"/>
              </a:lnSpc>
              <a:spcBef>
                <a:spcPts val="0"/>
              </a:spcBef>
              <a:buFont typeface="+mj-lt"/>
              <a:buAutoNum type="arabicPeriod"/>
            </a:pPr>
            <a:r>
              <a:rPr lang="en-US" sz="800" dirty="0">
                <a:latin typeface="Arial" panose="020B0604020202020204" pitchFamily="34" charset="0"/>
                <a:cs typeface="Arial" panose="020B0604020202020204" pitchFamily="34" charset="0"/>
              </a:rPr>
              <a:t>Kaye K, Suellentrop K, Sloup C. </a:t>
            </a:r>
            <a:r>
              <a:rPr lang="en-US" sz="800" i="1" dirty="0">
                <a:latin typeface="Arial" panose="020B0604020202020204" pitchFamily="34" charset="0"/>
                <a:cs typeface="Arial" panose="020B0604020202020204" pitchFamily="34" charset="0"/>
              </a:rPr>
              <a:t>The fog zone: how misperceptions, magical thinking, and ambivalence put young adults at risk for unplanned pregnancy</a:t>
            </a:r>
            <a:r>
              <a:rPr lang="en-US" sz="800" dirty="0">
                <a:latin typeface="Arial" panose="020B0604020202020204" pitchFamily="34" charset="0"/>
                <a:cs typeface="Arial" panose="020B0604020202020204" pitchFamily="34" charset="0"/>
              </a:rPr>
              <a:t>. Washington, DC: The National Campaign to Prevent Teen and Unplanned Pregnancy;2009.</a:t>
            </a:r>
          </a:p>
          <a:p>
            <a:pPr marL="457200" lvl="0" indent="-457200">
              <a:lnSpc>
                <a:spcPct val="120000"/>
              </a:lnSpc>
              <a:spcBef>
                <a:spcPts val="0"/>
              </a:spcBef>
              <a:buFont typeface="+mj-lt"/>
              <a:buAutoNum type="arabicPeriod"/>
            </a:pPr>
            <a:r>
              <a:rPr lang="en-US" sz="800" dirty="0">
                <a:latin typeface="Arial" panose="020B0604020202020204" pitchFamily="34" charset="0"/>
                <a:cs typeface="Arial" panose="020B0604020202020204" pitchFamily="34" charset="0"/>
              </a:rPr>
              <a:t> Smith JL FJ, Skinner R, Merriman G, Hallett J. Young males’ perspectives on pregnancy, fatherhood and condom use: where does responsibility for birth control lie? Sexual &amp; Reproductive Healthcare. 2011;2(1):37-42.</a:t>
            </a:r>
          </a:p>
          <a:p>
            <a:pPr marL="457200" lvl="0" indent="-457200">
              <a:lnSpc>
                <a:spcPct val="120000"/>
              </a:lnSpc>
              <a:spcBef>
                <a:spcPts val="0"/>
              </a:spcBef>
              <a:buFont typeface="+mj-lt"/>
              <a:buAutoNum type="arabicPeriod"/>
            </a:pPr>
            <a:r>
              <a:rPr lang="en-US" sz="800" dirty="0">
                <a:latin typeface="Arial" panose="020B0604020202020204" pitchFamily="34" charset="0"/>
                <a:cs typeface="Arial" panose="020B0604020202020204" pitchFamily="34" charset="0"/>
              </a:rPr>
              <a:t>Manlove J, Ryan S, Franzetta K. Patterns of contraceptive use within teenagers' first sexual relationships. </a:t>
            </a:r>
            <a:r>
              <a:rPr lang="en-US" sz="800" i="1" dirty="0">
                <a:latin typeface="Arial" panose="020B0604020202020204" pitchFamily="34" charset="0"/>
                <a:cs typeface="Arial" panose="020B0604020202020204" pitchFamily="34" charset="0"/>
              </a:rPr>
              <a:t>Perspectives on sexual and reproductive health. </a:t>
            </a:r>
            <a:r>
              <a:rPr lang="en-US" sz="800" dirty="0">
                <a:latin typeface="Arial" panose="020B0604020202020204" pitchFamily="34" charset="0"/>
                <a:cs typeface="Arial" panose="020B0604020202020204" pitchFamily="34" charset="0"/>
              </a:rPr>
              <a:t>2003;35(6):246-255.</a:t>
            </a:r>
          </a:p>
          <a:p>
            <a:pPr marL="457200" indent="-457200">
              <a:lnSpc>
                <a:spcPct val="120000"/>
              </a:lnSpc>
              <a:spcBef>
                <a:spcPts val="0"/>
              </a:spcBef>
              <a:buFont typeface="+mj-lt"/>
              <a:buAutoNum type="arabicPeriod"/>
            </a:pPr>
            <a:r>
              <a:rPr lang="en-US" altLang="en-US" sz="800" dirty="0">
                <a:latin typeface="Arial" panose="020B0604020202020204" pitchFamily="34" charset="0"/>
                <a:cs typeface="Arial" panose="020B0604020202020204" pitchFamily="34" charset="0"/>
              </a:rPr>
              <a:t>Blanc, A.K. The effect of power in sexual relationships on sexual and reproductive health: An examination of evidence. Studies in Family Planning, 2001; 32: 189-213. </a:t>
            </a:r>
          </a:p>
          <a:p>
            <a:pPr marL="457200" indent="-457200">
              <a:lnSpc>
                <a:spcPct val="120000"/>
              </a:lnSpc>
              <a:spcBef>
                <a:spcPts val="0"/>
              </a:spcBef>
              <a:buFont typeface="+mj-lt"/>
              <a:buAutoNum type="arabicPeriod"/>
            </a:pPr>
            <a:r>
              <a:rPr lang="en-US" altLang="en-US" sz="800" dirty="0" err="1">
                <a:latin typeface="Arial" panose="020B0604020202020204" pitchFamily="34" charset="0"/>
                <a:cs typeface="Arial" panose="020B0604020202020204" pitchFamily="34" charset="0"/>
              </a:rPr>
              <a:t>Rottach</a:t>
            </a:r>
            <a:r>
              <a:rPr lang="en-US" altLang="en-US" sz="800" dirty="0">
                <a:latin typeface="Arial" panose="020B0604020202020204" pitchFamily="34" charset="0"/>
                <a:cs typeface="Arial" panose="020B0604020202020204" pitchFamily="34" charset="0"/>
              </a:rPr>
              <a:t>, E., S. Schuler, K. Hardee. Gender perspectives improve reproductive health outcomes: New evidence. Washington, D.C., USA: Interagency Working Group; 2009.</a:t>
            </a:r>
          </a:p>
          <a:p>
            <a:pPr marL="457200" indent="-457200">
              <a:lnSpc>
                <a:spcPct val="120000"/>
              </a:lnSpc>
              <a:spcBef>
                <a:spcPts val="0"/>
              </a:spcBef>
              <a:buFont typeface="+mj-lt"/>
              <a:buAutoNum type="arabicPeriod"/>
            </a:pPr>
            <a:r>
              <a:rPr lang="en-US" sz="800" dirty="0">
                <a:latin typeface="Arial" panose="020B0604020202020204" pitchFamily="34" charset="0"/>
                <a:cs typeface="Arial" panose="020B0604020202020204" pitchFamily="34" charset="0"/>
              </a:rPr>
              <a:t>Martinez GM, Chandra A, </a:t>
            </a:r>
            <a:r>
              <a:rPr lang="en-US" sz="800" dirty="0" err="1">
                <a:latin typeface="Arial" panose="020B0604020202020204" pitchFamily="34" charset="0"/>
                <a:cs typeface="Arial" panose="020B0604020202020204" pitchFamily="34" charset="0"/>
              </a:rPr>
              <a:t>Abma</a:t>
            </a:r>
            <a:r>
              <a:rPr lang="en-US" sz="800" dirty="0">
                <a:latin typeface="Arial" panose="020B0604020202020204" pitchFamily="34" charset="0"/>
                <a:cs typeface="Arial" panose="020B0604020202020204" pitchFamily="34" charset="0"/>
              </a:rPr>
              <a:t> JC, Jones J, Mosher WD. Fertility, contraception, and fatherhood: Data on men and women from Cycle 6 (2002) of the National Survey of Family Growth. National Center for Health Statistics. Vital Health Stat 23(26). 2006.</a:t>
            </a:r>
          </a:p>
          <a:p>
            <a:pPr marL="457200" indent="-457200">
              <a:lnSpc>
                <a:spcPct val="120000"/>
              </a:lnSpc>
              <a:spcBef>
                <a:spcPts val="0"/>
              </a:spcBef>
              <a:buFont typeface="+mj-lt"/>
              <a:buAutoNum type="arabicPeriod"/>
            </a:pPr>
            <a:r>
              <a:rPr lang="en-US" sz="800" dirty="0">
                <a:latin typeface="Arial" panose="020B0604020202020204" pitchFamily="34" charset="0"/>
                <a:cs typeface="Arial" panose="020B0604020202020204" pitchFamily="34" charset="0"/>
              </a:rPr>
              <a:t>Manlove J, </a:t>
            </a:r>
            <a:r>
              <a:rPr lang="en-US" sz="800" dirty="0" err="1">
                <a:latin typeface="Arial" panose="020B0604020202020204" pitchFamily="34" charset="0"/>
                <a:cs typeface="Arial" panose="020B0604020202020204" pitchFamily="34" charset="0"/>
              </a:rPr>
              <a:t>Ikramullah</a:t>
            </a:r>
            <a:r>
              <a:rPr lang="en-US" sz="800" dirty="0">
                <a:latin typeface="Arial" panose="020B0604020202020204" pitchFamily="34" charset="0"/>
                <a:cs typeface="Arial" panose="020B0604020202020204" pitchFamily="34" charset="0"/>
              </a:rPr>
              <a:t> E, Terry-</a:t>
            </a:r>
            <a:r>
              <a:rPr lang="en-US" sz="800" dirty="0" err="1">
                <a:latin typeface="Arial" panose="020B0604020202020204" pitchFamily="34" charset="0"/>
                <a:cs typeface="Arial" panose="020B0604020202020204" pitchFamily="34" charset="0"/>
              </a:rPr>
              <a:t>Humen</a:t>
            </a:r>
            <a:r>
              <a:rPr lang="en-US" sz="800" dirty="0">
                <a:latin typeface="Arial" panose="020B0604020202020204" pitchFamily="34" charset="0"/>
                <a:cs typeface="Arial" panose="020B0604020202020204" pitchFamily="34" charset="0"/>
              </a:rPr>
              <a:t> E. Condom use and consistency among male adolescents in the United States. Journal of adolescent health. 2008;43(4):325-33.</a:t>
            </a:r>
          </a:p>
          <a:p>
            <a:pPr marL="457200" indent="-457200">
              <a:lnSpc>
                <a:spcPct val="120000"/>
              </a:lnSpc>
              <a:spcBef>
                <a:spcPts val="0"/>
              </a:spcBef>
              <a:buFont typeface="+mj-lt"/>
              <a:buAutoNum type="arabicPeriod"/>
            </a:pPr>
            <a:r>
              <a:rPr lang="en-US" sz="800" dirty="0">
                <a:latin typeface="Arial" panose="020B0604020202020204" pitchFamily="34" charset="0"/>
                <a:cs typeface="Arial" panose="020B0604020202020204" pitchFamily="34" charset="0"/>
              </a:rPr>
              <a:t>Manning WD, </a:t>
            </a:r>
            <a:r>
              <a:rPr lang="en-US" sz="800" dirty="0" err="1">
                <a:latin typeface="Arial" panose="020B0604020202020204" pitchFamily="34" charset="0"/>
                <a:cs typeface="Arial" panose="020B0604020202020204" pitchFamily="34" charset="0"/>
              </a:rPr>
              <a:t>Flanigan</a:t>
            </a:r>
            <a:r>
              <a:rPr lang="en-US" sz="800" dirty="0">
                <a:latin typeface="Arial" panose="020B0604020202020204" pitchFamily="34" charset="0"/>
                <a:cs typeface="Arial" panose="020B0604020202020204" pitchFamily="34" charset="0"/>
              </a:rPr>
              <a:t> CM, Giordano PC, Longmore MA. Relationship dynamics and consistency of condom use among adolescents. Perspectives on sexual and reproductive health. 2009;41(3):181-90.</a:t>
            </a:r>
          </a:p>
          <a:p>
            <a:pPr marL="457200" indent="-457200">
              <a:lnSpc>
                <a:spcPct val="120000"/>
              </a:lnSpc>
              <a:spcBef>
                <a:spcPts val="0"/>
              </a:spcBef>
              <a:buFont typeface="+mj-lt"/>
              <a:buAutoNum type="arabicPeriod"/>
            </a:pPr>
            <a:r>
              <a:rPr lang="en-US" sz="800" dirty="0">
                <a:latin typeface="Arial" panose="020B0604020202020204" pitchFamily="34" charset="0"/>
                <a:cs typeface="Arial" panose="020B0604020202020204" pitchFamily="34" charset="0"/>
              </a:rPr>
              <a:t>Ku L, </a:t>
            </a:r>
            <a:r>
              <a:rPr lang="en-US" sz="800" dirty="0" err="1">
                <a:latin typeface="Arial" panose="020B0604020202020204" pitchFamily="34" charset="0"/>
                <a:cs typeface="Arial" panose="020B0604020202020204" pitchFamily="34" charset="0"/>
              </a:rPr>
              <a:t>Sonenstein</a:t>
            </a:r>
            <a:r>
              <a:rPr lang="en-US" sz="800" dirty="0">
                <a:latin typeface="Arial" panose="020B0604020202020204" pitchFamily="34" charset="0"/>
                <a:cs typeface="Arial" panose="020B0604020202020204" pitchFamily="34" charset="0"/>
              </a:rPr>
              <a:t> F, </a:t>
            </a:r>
            <a:r>
              <a:rPr lang="en-US" sz="800" dirty="0" err="1">
                <a:latin typeface="Arial" panose="020B0604020202020204" pitchFamily="34" charset="0"/>
                <a:cs typeface="Arial" panose="020B0604020202020204" pitchFamily="34" charset="0"/>
              </a:rPr>
              <a:t>Pleck</a:t>
            </a:r>
            <a:r>
              <a:rPr lang="en-US" sz="800" dirty="0">
                <a:latin typeface="Arial" panose="020B0604020202020204" pitchFamily="34" charset="0"/>
                <a:cs typeface="Arial" panose="020B0604020202020204" pitchFamily="34" charset="0"/>
              </a:rPr>
              <a:t> J. The dynamics of young men’s condom use during and across relationships. Family Planning Perspectives. 1994;26:246–51.</a:t>
            </a:r>
          </a:p>
          <a:p>
            <a:pPr marL="457200" indent="-457200">
              <a:lnSpc>
                <a:spcPct val="120000"/>
              </a:lnSpc>
              <a:spcBef>
                <a:spcPts val="0"/>
              </a:spcBef>
              <a:buFont typeface="+mj-lt"/>
              <a:buAutoNum type="arabicPeriod"/>
            </a:pPr>
            <a:r>
              <a:rPr lang="en-US" sz="800" dirty="0" err="1">
                <a:latin typeface="Arial" panose="020B0604020202020204" pitchFamily="34" charset="0"/>
                <a:cs typeface="Arial" panose="020B0604020202020204" pitchFamily="34" charset="0"/>
              </a:rPr>
              <a:t>Fortenberry</a:t>
            </a:r>
            <a:r>
              <a:rPr lang="en-US" sz="800" dirty="0">
                <a:latin typeface="Arial" panose="020B0604020202020204" pitchFamily="34" charset="0"/>
                <a:cs typeface="Arial" panose="020B0604020202020204" pitchFamily="34" charset="0"/>
              </a:rPr>
              <a:t> JD, Tu W, </a:t>
            </a:r>
            <a:r>
              <a:rPr lang="en-US" sz="800" dirty="0" err="1">
                <a:latin typeface="Arial" panose="020B0604020202020204" pitchFamily="34" charset="0"/>
                <a:cs typeface="Arial" panose="020B0604020202020204" pitchFamily="34" charset="0"/>
              </a:rPr>
              <a:t>Harezlak</a:t>
            </a:r>
            <a:r>
              <a:rPr lang="en-US" sz="800" dirty="0">
                <a:latin typeface="Arial" panose="020B0604020202020204" pitchFamily="34" charset="0"/>
                <a:cs typeface="Arial" panose="020B0604020202020204" pitchFamily="34" charset="0"/>
              </a:rPr>
              <a:t> J, Katz BP, Orr DP. Condom use as a function of time in new and established adolescent sexual relationships. American Journal of Public Health. 2002;92(2):211-3.</a:t>
            </a:r>
          </a:p>
          <a:p>
            <a:pPr marL="457200" indent="-457200">
              <a:lnSpc>
                <a:spcPct val="120000"/>
              </a:lnSpc>
              <a:spcBef>
                <a:spcPts val="0"/>
              </a:spcBef>
              <a:buFont typeface="+mj-lt"/>
              <a:buAutoNum type="arabicPeriod"/>
            </a:pPr>
            <a:r>
              <a:rPr lang="en-US" sz="800" dirty="0">
                <a:latin typeface="Arial" panose="020B0604020202020204" pitchFamily="34" charset="0"/>
                <a:cs typeface="Arial" panose="020B0604020202020204" pitchFamily="34" charset="0"/>
              </a:rPr>
              <a:t>Manlove J, Ryan S, </a:t>
            </a:r>
            <a:r>
              <a:rPr lang="en-US" sz="800" dirty="0" err="1">
                <a:latin typeface="Arial" panose="020B0604020202020204" pitchFamily="34" charset="0"/>
                <a:cs typeface="Arial" panose="020B0604020202020204" pitchFamily="34" charset="0"/>
              </a:rPr>
              <a:t>Franzetta</a:t>
            </a:r>
            <a:r>
              <a:rPr lang="en-US" sz="800" dirty="0">
                <a:latin typeface="Arial" panose="020B0604020202020204" pitchFamily="34" charset="0"/>
                <a:cs typeface="Arial" panose="020B0604020202020204" pitchFamily="34" charset="0"/>
              </a:rPr>
              <a:t> K. Contraceptive use patterns across teens’ sexual relationships: The role of relationships, partners, and sexual histories. Demography. 2007;44(3):603–621.</a:t>
            </a:r>
          </a:p>
          <a:p>
            <a:pPr marL="457200" indent="-457200">
              <a:lnSpc>
                <a:spcPct val="120000"/>
              </a:lnSpc>
              <a:spcBef>
                <a:spcPts val="0"/>
              </a:spcBef>
              <a:buFont typeface="+mj-lt"/>
              <a:buAutoNum type="arabicPeriod"/>
            </a:pPr>
            <a:r>
              <a:rPr lang="en-US" sz="800" dirty="0">
                <a:latin typeface="Arial" panose="020B0604020202020204" pitchFamily="34" charset="0"/>
                <a:cs typeface="Arial" panose="020B0604020202020204" pitchFamily="34" charset="0"/>
              </a:rPr>
              <a:t> Ford K, </a:t>
            </a:r>
            <a:r>
              <a:rPr lang="en-US" sz="800" dirty="0" err="1">
                <a:latin typeface="Arial" panose="020B0604020202020204" pitchFamily="34" charset="0"/>
                <a:cs typeface="Arial" panose="020B0604020202020204" pitchFamily="34" charset="0"/>
              </a:rPr>
              <a:t>Sohn</a:t>
            </a:r>
            <a:r>
              <a:rPr lang="en-US" sz="800" dirty="0">
                <a:latin typeface="Arial" panose="020B0604020202020204" pitchFamily="34" charset="0"/>
                <a:cs typeface="Arial" panose="020B0604020202020204" pitchFamily="34" charset="0"/>
              </a:rPr>
              <a:t> W, </a:t>
            </a:r>
            <a:r>
              <a:rPr lang="en-US" sz="800" dirty="0" err="1">
                <a:latin typeface="Arial" panose="020B0604020202020204" pitchFamily="34" charset="0"/>
                <a:cs typeface="Arial" panose="020B0604020202020204" pitchFamily="34" charset="0"/>
              </a:rPr>
              <a:t>Lepkowski</a:t>
            </a:r>
            <a:r>
              <a:rPr lang="en-US" sz="800" dirty="0">
                <a:latin typeface="Arial" panose="020B0604020202020204" pitchFamily="34" charset="0"/>
                <a:cs typeface="Arial" panose="020B0604020202020204" pitchFamily="34" charset="0"/>
              </a:rPr>
              <a:t> J. Characteristics of adolescents’ sexual partners and their association with use of condoms and other contraceptive methods. Family Planning Perspectives. 2001;33(3):100–105. 132. </a:t>
            </a:r>
          </a:p>
          <a:p>
            <a:pPr marL="457200" indent="-457200">
              <a:lnSpc>
                <a:spcPct val="120000"/>
              </a:lnSpc>
              <a:spcBef>
                <a:spcPts val="0"/>
              </a:spcBef>
              <a:buFont typeface="+mj-lt"/>
              <a:buAutoNum type="arabicPeriod"/>
            </a:pPr>
            <a:r>
              <a:rPr lang="en-US" sz="800" dirty="0">
                <a:latin typeface="Arial" panose="020B0604020202020204" pitchFamily="34" charset="0"/>
                <a:cs typeface="Arial" panose="020B0604020202020204" pitchFamily="34" charset="0"/>
              </a:rPr>
              <a:t> Manning WD, Longmore MA, Giordano PC. The relationship context of contraceptive use at first intercourse. Family Planning Perspectives. 2000;32(3):104–110. </a:t>
            </a:r>
          </a:p>
          <a:p>
            <a:pPr marL="457200" indent="-457200">
              <a:lnSpc>
                <a:spcPct val="120000"/>
              </a:lnSpc>
              <a:spcBef>
                <a:spcPts val="0"/>
              </a:spcBef>
              <a:buFont typeface="+mj-lt"/>
              <a:buAutoNum type="arabicPeriod"/>
            </a:pPr>
            <a:r>
              <a:rPr lang="en-US" sz="800" dirty="0">
                <a:latin typeface="Arial" panose="020B0604020202020204" pitchFamily="34" charset="0"/>
                <a:cs typeface="Arial" panose="020B0604020202020204" pitchFamily="34" charset="0"/>
              </a:rPr>
              <a:t>Copen, CE. Condom use during sexual intercourse among women and men aged 15–44 in the United States: 2011–2015 National Survey of Family Growth. National health statistics reports; no. 105. Hyattsville, MD: National Center for Health Statistics. 2017.</a:t>
            </a:r>
          </a:p>
          <a:p>
            <a:pPr marL="457200" indent="-457200">
              <a:lnSpc>
                <a:spcPct val="120000"/>
              </a:lnSpc>
              <a:spcBef>
                <a:spcPts val="0"/>
              </a:spcBef>
              <a:buFont typeface="+mj-lt"/>
              <a:buAutoNum type="arabicPeriod"/>
            </a:pPr>
            <a:endParaRPr lang="en-US" sz="900" dirty="0">
              <a:latin typeface="Arial" panose="020B0604020202020204" pitchFamily="34" charset="0"/>
              <a:cs typeface="Arial" panose="020B0604020202020204" pitchFamily="34" charset="0"/>
            </a:endParaRPr>
          </a:p>
          <a:p>
            <a:pPr marL="0" lvl="0" indent="0">
              <a:lnSpc>
                <a:spcPct val="120000"/>
              </a:lnSpc>
              <a:spcBef>
                <a:spcPts val="0"/>
              </a:spcBef>
              <a:buNone/>
            </a:pPr>
            <a:endParaRPr lang="en-US" sz="900" dirty="0">
              <a:latin typeface="Arial" panose="020B0604020202020204" pitchFamily="34" charset="0"/>
              <a:cs typeface="Arial" panose="020B0604020202020204" pitchFamily="34" charset="0"/>
            </a:endParaRPr>
          </a:p>
          <a:p>
            <a:pPr marL="0" indent="0">
              <a:buNone/>
            </a:pP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41823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Focus Group Themes</a:t>
            </a:r>
          </a:p>
        </p:txBody>
      </p:sp>
      <p:sp>
        <p:nvSpPr>
          <p:cNvPr id="3" name="Content Placeholder 2"/>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Manhood 2.0 taught young men how:</a:t>
            </a:r>
          </a:p>
          <a:p>
            <a:pPr lvl="1"/>
            <a:r>
              <a:rPr lang="en-US" sz="2200" dirty="0">
                <a:latin typeface="Arial" panose="020B0604020202020204" pitchFamily="34" charset="0"/>
                <a:cs typeface="Arial" panose="020B0604020202020204" pitchFamily="34" charset="0"/>
              </a:rPr>
              <a:t>“To become a man. Like it teaches us how to help ourselves and be more protective, and be aware of diseases and stuff like that.”</a:t>
            </a:r>
          </a:p>
          <a:p>
            <a:r>
              <a:rPr lang="en-US" dirty="0">
                <a:latin typeface="Arial" panose="020B0604020202020204" pitchFamily="34" charset="0"/>
                <a:cs typeface="Arial" panose="020B0604020202020204" pitchFamily="34" charset="0"/>
              </a:rPr>
              <a:t>Favorite parts of Manhood 2.0 included discussions on:</a:t>
            </a:r>
          </a:p>
          <a:p>
            <a:pPr lvl="1"/>
            <a:r>
              <a:rPr lang="en-US" sz="2200" dirty="0">
                <a:latin typeface="Arial" panose="020B0604020202020204" pitchFamily="34" charset="0"/>
                <a:cs typeface="Arial" panose="020B0604020202020204" pitchFamily="34" charset="0"/>
              </a:rPr>
              <a:t>Unhealthy and healthy qualities in relationships</a:t>
            </a:r>
          </a:p>
          <a:p>
            <a:pPr lvl="1"/>
            <a:r>
              <a:rPr lang="en-US" sz="2200" dirty="0">
                <a:latin typeface="Arial" panose="020B0604020202020204" pitchFamily="34" charset="0"/>
                <a:cs typeface="Arial" panose="020B0604020202020204" pitchFamily="34" charset="0"/>
              </a:rPr>
              <a:t>Man box: </a:t>
            </a:r>
          </a:p>
          <a:p>
            <a:pPr lvl="2"/>
            <a:r>
              <a:rPr lang="en-US" sz="1900" dirty="0">
                <a:latin typeface="Arial" panose="020B0604020202020204" pitchFamily="34" charset="0"/>
                <a:cs typeface="Arial" panose="020B0604020202020204" pitchFamily="34" charset="0"/>
              </a:rPr>
              <a:t>“It let me know how society views men and made me look at it different. Like it made me look at gender equality--like people say “don’t cry” but sometimes it’s good for men to cry.”</a:t>
            </a:r>
          </a:p>
          <a:p>
            <a:pPr lvl="1"/>
            <a:r>
              <a:rPr lang="en-US" sz="2200" dirty="0">
                <a:latin typeface="Arial" panose="020B0604020202020204" pitchFamily="34" charset="0"/>
                <a:cs typeface="Arial" panose="020B0604020202020204" pitchFamily="34" charset="0"/>
              </a:rPr>
              <a:t>Gender equality</a:t>
            </a:r>
          </a:p>
          <a:p>
            <a:pPr lvl="2"/>
            <a:r>
              <a:rPr lang="en-US" sz="1900" dirty="0">
                <a:latin typeface="Arial" panose="020B0604020202020204" pitchFamily="34" charset="0"/>
                <a:cs typeface="Arial" panose="020B0604020202020204" pitchFamily="34" charset="0"/>
              </a:rPr>
              <a:t>“I think gender equality [was one of the most important aspects of Manhood 2.0] because that’s the biggest problem in the world, like women get treated differently than men.”</a:t>
            </a:r>
          </a:p>
          <a:p>
            <a:pPr lvl="1"/>
            <a:r>
              <a:rPr lang="en-US" sz="2200" dirty="0">
                <a:latin typeface="Arial" panose="020B0604020202020204" pitchFamily="34" charset="0"/>
                <a:cs typeface="Arial" panose="020B0604020202020204" pitchFamily="34" charset="0"/>
              </a:rPr>
              <a:t>Pregnancy prevention and birth control</a:t>
            </a:r>
          </a:p>
        </p:txBody>
      </p:sp>
    </p:spTree>
    <p:extLst>
      <p:ext uri="{BB962C8B-B14F-4D97-AF65-F5344CB8AC3E}">
        <p14:creationId xmlns:p14="http://schemas.microsoft.com/office/powerpoint/2010/main" val="3477023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353" y="333024"/>
            <a:ext cx="10515600" cy="1325563"/>
          </a:xfrm>
        </p:spPr>
        <p:txBody>
          <a:bodyPr>
            <a:normAutofit/>
          </a:bodyPr>
          <a:lstStyle/>
          <a:p>
            <a:r>
              <a:rPr lang="en-US" sz="3000" b="1" dirty="0">
                <a:solidFill>
                  <a:schemeClr val="accent5">
                    <a:lumMod val="75000"/>
                  </a:schemeClr>
                </a:solidFill>
                <a:latin typeface="Arial" panose="020B0604020202020204" pitchFamily="34" charset="0"/>
                <a:cs typeface="Arial" panose="020B0604020202020204" pitchFamily="34" charset="0"/>
              </a:rPr>
              <a:t>Pregnancy Intentions among Young Men</a:t>
            </a:r>
          </a:p>
        </p:txBody>
      </p:sp>
      <p:grpSp>
        <p:nvGrpSpPr>
          <p:cNvPr id="6" name="Group 5">
            <a:extLst>
              <a:ext uri="{FF2B5EF4-FFF2-40B4-BE49-F238E27FC236}">
                <a16:creationId xmlns:a16="http://schemas.microsoft.com/office/drawing/2014/main" id="{FAE2D817-1BB6-490C-9DD4-CD78706B897C}"/>
              </a:ext>
            </a:extLst>
          </p:cNvPr>
          <p:cNvGrpSpPr/>
          <p:nvPr/>
        </p:nvGrpSpPr>
        <p:grpSpPr>
          <a:xfrm>
            <a:off x="9666867" y="1953149"/>
            <a:ext cx="1500086" cy="1541858"/>
            <a:chOff x="1945917" y="2907272"/>
            <a:chExt cx="1500086" cy="1541858"/>
          </a:xfrm>
        </p:grpSpPr>
        <p:pic>
          <p:nvPicPr>
            <p:cNvPr id="5" name="Picture 4">
              <a:extLst>
                <a:ext uri="{FF2B5EF4-FFF2-40B4-BE49-F238E27FC236}">
                  <a16:creationId xmlns:a16="http://schemas.microsoft.com/office/drawing/2014/main" id="{20E2A4B5-3E4B-4AEB-ADA3-87B048F34102}"/>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45917" y="2907277"/>
              <a:ext cx="472194" cy="770929"/>
            </a:xfrm>
            <a:prstGeom prst="rect">
              <a:avLst/>
            </a:prstGeom>
          </p:spPr>
        </p:pic>
        <p:pic>
          <p:nvPicPr>
            <p:cNvPr id="17" name="Picture 16">
              <a:extLst>
                <a:ext uri="{FF2B5EF4-FFF2-40B4-BE49-F238E27FC236}">
                  <a16:creationId xmlns:a16="http://schemas.microsoft.com/office/drawing/2014/main" id="{49FA10C3-9ED7-4B8C-A67B-615AC0F7A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9863" y="2907272"/>
              <a:ext cx="472194" cy="770929"/>
            </a:xfrm>
            <a:prstGeom prst="rect">
              <a:avLst/>
            </a:prstGeom>
          </p:spPr>
        </p:pic>
        <p:pic>
          <p:nvPicPr>
            <p:cNvPr id="18" name="Picture 17">
              <a:extLst>
                <a:ext uri="{FF2B5EF4-FFF2-40B4-BE49-F238E27FC236}">
                  <a16:creationId xmlns:a16="http://schemas.microsoft.com/office/drawing/2014/main" id="{05956CEB-C93F-4EF6-BB7C-D2067C6D91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3809" y="2907272"/>
              <a:ext cx="472194" cy="770929"/>
            </a:xfrm>
            <a:prstGeom prst="rect">
              <a:avLst/>
            </a:prstGeom>
          </p:spPr>
        </p:pic>
        <p:pic>
          <p:nvPicPr>
            <p:cNvPr id="19" name="Picture 18">
              <a:extLst>
                <a:ext uri="{FF2B5EF4-FFF2-40B4-BE49-F238E27FC236}">
                  <a16:creationId xmlns:a16="http://schemas.microsoft.com/office/drawing/2014/main" id="{0721DF86-2F0F-48E2-821F-F49CB28620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42" y="3678201"/>
              <a:ext cx="472194" cy="770929"/>
            </a:xfrm>
            <a:prstGeom prst="rect">
              <a:avLst/>
            </a:prstGeom>
          </p:spPr>
        </p:pic>
        <p:pic>
          <p:nvPicPr>
            <p:cNvPr id="20" name="Picture 19">
              <a:extLst>
                <a:ext uri="{FF2B5EF4-FFF2-40B4-BE49-F238E27FC236}">
                  <a16:creationId xmlns:a16="http://schemas.microsoft.com/office/drawing/2014/main" id="{965B2AE0-C01B-4CAE-821A-7051D41EE1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8588" y="3678200"/>
              <a:ext cx="472194" cy="770929"/>
            </a:xfrm>
            <a:prstGeom prst="rect">
              <a:avLst/>
            </a:prstGeom>
          </p:spPr>
        </p:pic>
      </p:grpSp>
      <p:grpSp>
        <p:nvGrpSpPr>
          <p:cNvPr id="22" name="Group 21">
            <a:extLst>
              <a:ext uri="{FF2B5EF4-FFF2-40B4-BE49-F238E27FC236}">
                <a16:creationId xmlns:a16="http://schemas.microsoft.com/office/drawing/2014/main" id="{BABCAECD-2E1C-41C9-B30A-96E504723D02}"/>
              </a:ext>
            </a:extLst>
          </p:cNvPr>
          <p:cNvGrpSpPr/>
          <p:nvPr/>
        </p:nvGrpSpPr>
        <p:grpSpPr>
          <a:xfrm>
            <a:off x="6746404" y="1932772"/>
            <a:ext cx="1500086" cy="1541858"/>
            <a:chOff x="1945917" y="2907272"/>
            <a:chExt cx="1500086" cy="1541858"/>
          </a:xfrm>
        </p:grpSpPr>
        <p:pic>
          <p:nvPicPr>
            <p:cNvPr id="23" name="Picture 22">
              <a:extLst>
                <a:ext uri="{FF2B5EF4-FFF2-40B4-BE49-F238E27FC236}">
                  <a16:creationId xmlns:a16="http://schemas.microsoft.com/office/drawing/2014/main" id="{AE15F882-2F20-4F04-8C48-9BA47710A3AD}"/>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45917" y="2907277"/>
              <a:ext cx="472194" cy="770929"/>
            </a:xfrm>
            <a:prstGeom prst="rect">
              <a:avLst/>
            </a:prstGeom>
          </p:spPr>
        </p:pic>
        <p:pic>
          <p:nvPicPr>
            <p:cNvPr id="24" name="Picture 23">
              <a:extLst>
                <a:ext uri="{FF2B5EF4-FFF2-40B4-BE49-F238E27FC236}">
                  <a16:creationId xmlns:a16="http://schemas.microsoft.com/office/drawing/2014/main" id="{D701B08E-A71B-4555-B6CC-485ACFC7189F}"/>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459863" y="2907272"/>
              <a:ext cx="472194" cy="770929"/>
            </a:xfrm>
            <a:prstGeom prst="rect">
              <a:avLst/>
            </a:prstGeom>
          </p:spPr>
        </p:pic>
        <p:pic>
          <p:nvPicPr>
            <p:cNvPr id="25" name="Picture 24">
              <a:extLst>
                <a:ext uri="{FF2B5EF4-FFF2-40B4-BE49-F238E27FC236}">
                  <a16:creationId xmlns:a16="http://schemas.microsoft.com/office/drawing/2014/main" id="{8E08B867-3FB0-4012-ABC9-E0C4BBF249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3809" y="2907272"/>
              <a:ext cx="472194" cy="770929"/>
            </a:xfrm>
            <a:prstGeom prst="rect">
              <a:avLst/>
            </a:prstGeom>
          </p:spPr>
        </p:pic>
        <p:pic>
          <p:nvPicPr>
            <p:cNvPr id="26" name="Picture 25">
              <a:extLst>
                <a:ext uri="{FF2B5EF4-FFF2-40B4-BE49-F238E27FC236}">
                  <a16:creationId xmlns:a16="http://schemas.microsoft.com/office/drawing/2014/main" id="{ACAF63C2-D14B-48A1-9323-BBBA6F6510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642" y="3678201"/>
              <a:ext cx="472194" cy="770929"/>
            </a:xfrm>
            <a:prstGeom prst="rect">
              <a:avLst/>
            </a:prstGeom>
          </p:spPr>
        </p:pic>
        <p:pic>
          <p:nvPicPr>
            <p:cNvPr id="27" name="Picture 26">
              <a:extLst>
                <a:ext uri="{FF2B5EF4-FFF2-40B4-BE49-F238E27FC236}">
                  <a16:creationId xmlns:a16="http://schemas.microsoft.com/office/drawing/2014/main" id="{5E162FA4-DA54-493F-BB06-CFA86EE35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8588" y="3678200"/>
              <a:ext cx="472194" cy="770929"/>
            </a:xfrm>
            <a:prstGeom prst="rect">
              <a:avLst/>
            </a:prstGeom>
          </p:spPr>
        </p:pic>
      </p:grpSp>
      <p:grpSp>
        <p:nvGrpSpPr>
          <p:cNvPr id="7" name="Group 6">
            <a:extLst>
              <a:ext uri="{FF2B5EF4-FFF2-40B4-BE49-F238E27FC236}">
                <a16:creationId xmlns:a16="http://schemas.microsoft.com/office/drawing/2014/main" id="{0E037DFC-016D-4788-9121-D5D9532495D0}"/>
              </a:ext>
            </a:extLst>
          </p:cNvPr>
          <p:cNvGrpSpPr/>
          <p:nvPr/>
        </p:nvGrpSpPr>
        <p:grpSpPr>
          <a:xfrm>
            <a:off x="2085699" y="1940992"/>
            <a:ext cx="2521733" cy="786508"/>
            <a:chOff x="2970397" y="2624569"/>
            <a:chExt cx="2521733" cy="786508"/>
          </a:xfrm>
        </p:grpSpPr>
        <p:pic>
          <p:nvPicPr>
            <p:cNvPr id="29" name="Picture 28">
              <a:extLst>
                <a:ext uri="{FF2B5EF4-FFF2-40B4-BE49-F238E27FC236}">
                  <a16:creationId xmlns:a16="http://schemas.microsoft.com/office/drawing/2014/main" id="{10255315-3E27-42CA-A20F-E3FFFE863746}"/>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970397" y="2624574"/>
              <a:ext cx="472194" cy="770929"/>
            </a:xfrm>
            <a:prstGeom prst="rect">
              <a:avLst/>
            </a:prstGeom>
          </p:spPr>
        </p:pic>
        <p:pic>
          <p:nvPicPr>
            <p:cNvPr id="30" name="Picture 29">
              <a:extLst>
                <a:ext uri="{FF2B5EF4-FFF2-40B4-BE49-F238E27FC236}">
                  <a16:creationId xmlns:a16="http://schemas.microsoft.com/office/drawing/2014/main" id="{E3C8B116-8A9F-47D4-A15A-C48DCEF95865}"/>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484343" y="2624569"/>
              <a:ext cx="472194" cy="770929"/>
            </a:xfrm>
            <a:prstGeom prst="rect">
              <a:avLst/>
            </a:prstGeom>
          </p:spPr>
        </p:pic>
        <p:pic>
          <p:nvPicPr>
            <p:cNvPr id="31" name="Picture 30">
              <a:extLst>
                <a:ext uri="{FF2B5EF4-FFF2-40B4-BE49-F238E27FC236}">
                  <a16:creationId xmlns:a16="http://schemas.microsoft.com/office/drawing/2014/main" id="{75B99940-032C-42C2-9460-1184814F0C52}"/>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998289" y="2640148"/>
              <a:ext cx="472194" cy="770929"/>
            </a:xfrm>
            <a:prstGeom prst="rect">
              <a:avLst/>
            </a:prstGeom>
          </p:spPr>
        </p:pic>
        <p:pic>
          <p:nvPicPr>
            <p:cNvPr id="32" name="Picture 31">
              <a:extLst>
                <a:ext uri="{FF2B5EF4-FFF2-40B4-BE49-F238E27FC236}">
                  <a16:creationId xmlns:a16="http://schemas.microsoft.com/office/drawing/2014/main" id="{2FCA28D3-833C-47CA-9D53-43A2188586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936" y="2636726"/>
              <a:ext cx="472194" cy="770929"/>
            </a:xfrm>
            <a:prstGeom prst="rect">
              <a:avLst/>
            </a:prstGeom>
          </p:spPr>
        </p:pic>
        <p:pic>
          <p:nvPicPr>
            <p:cNvPr id="33" name="Picture 32">
              <a:extLst>
                <a:ext uri="{FF2B5EF4-FFF2-40B4-BE49-F238E27FC236}">
                  <a16:creationId xmlns:a16="http://schemas.microsoft.com/office/drawing/2014/main" id="{2E177C69-B6B1-46B8-BC90-573054DD3A18}"/>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514719" y="2640148"/>
              <a:ext cx="472194" cy="770929"/>
            </a:xfrm>
            <a:prstGeom prst="rect">
              <a:avLst/>
            </a:prstGeom>
          </p:spPr>
        </p:pic>
      </p:grpSp>
      <p:grpSp>
        <p:nvGrpSpPr>
          <p:cNvPr id="35" name="Group 34">
            <a:extLst>
              <a:ext uri="{FF2B5EF4-FFF2-40B4-BE49-F238E27FC236}">
                <a16:creationId xmlns:a16="http://schemas.microsoft.com/office/drawing/2014/main" id="{26568237-14BF-4528-B2E5-21F50ABC8409}"/>
              </a:ext>
            </a:extLst>
          </p:cNvPr>
          <p:cNvGrpSpPr/>
          <p:nvPr/>
        </p:nvGrpSpPr>
        <p:grpSpPr>
          <a:xfrm>
            <a:off x="2088821" y="3647120"/>
            <a:ext cx="2521733" cy="786508"/>
            <a:chOff x="2970397" y="2624569"/>
            <a:chExt cx="2521733" cy="786508"/>
          </a:xfrm>
        </p:grpSpPr>
        <p:pic>
          <p:nvPicPr>
            <p:cNvPr id="36" name="Picture 35">
              <a:extLst>
                <a:ext uri="{FF2B5EF4-FFF2-40B4-BE49-F238E27FC236}">
                  <a16:creationId xmlns:a16="http://schemas.microsoft.com/office/drawing/2014/main" id="{5F7D5D85-7ABA-479D-8A12-3B1F581E8362}"/>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970397" y="2624574"/>
              <a:ext cx="472194" cy="770929"/>
            </a:xfrm>
            <a:prstGeom prst="rect">
              <a:avLst/>
            </a:prstGeom>
          </p:spPr>
        </p:pic>
        <p:pic>
          <p:nvPicPr>
            <p:cNvPr id="37" name="Picture 36">
              <a:extLst>
                <a:ext uri="{FF2B5EF4-FFF2-40B4-BE49-F238E27FC236}">
                  <a16:creationId xmlns:a16="http://schemas.microsoft.com/office/drawing/2014/main" id="{5D935E22-BA18-42AB-8C11-BFFE50510749}"/>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484343" y="2624569"/>
              <a:ext cx="472194" cy="770929"/>
            </a:xfrm>
            <a:prstGeom prst="rect">
              <a:avLst/>
            </a:prstGeom>
          </p:spPr>
        </p:pic>
        <p:pic>
          <p:nvPicPr>
            <p:cNvPr id="38" name="Picture 37">
              <a:extLst>
                <a:ext uri="{FF2B5EF4-FFF2-40B4-BE49-F238E27FC236}">
                  <a16:creationId xmlns:a16="http://schemas.microsoft.com/office/drawing/2014/main" id="{53853638-462C-49CB-AB06-5EA83B3CE1CE}"/>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998289" y="2640148"/>
              <a:ext cx="472194" cy="770929"/>
            </a:xfrm>
            <a:prstGeom prst="rect">
              <a:avLst/>
            </a:prstGeom>
          </p:spPr>
        </p:pic>
        <p:pic>
          <p:nvPicPr>
            <p:cNvPr id="39" name="Picture 38">
              <a:extLst>
                <a:ext uri="{FF2B5EF4-FFF2-40B4-BE49-F238E27FC236}">
                  <a16:creationId xmlns:a16="http://schemas.microsoft.com/office/drawing/2014/main" id="{D88D2CDE-E14E-409C-BD21-27C9E7CCB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936" y="2636726"/>
              <a:ext cx="472194" cy="770929"/>
            </a:xfrm>
            <a:prstGeom prst="rect">
              <a:avLst/>
            </a:prstGeom>
          </p:spPr>
        </p:pic>
        <p:pic>
          <p:nvPicPr>
            <p:cNvPr id="40" name="Picture 39">
              <a:extLst>
                <a:ext uri="{FF2B5EF4-FFF2-40B4-BE49-F238E27FC236}">
                  <a16:creationId xmlns:a16="http://schemas.microsoft.com/office/drawing/2014/main" id="{76D0A6D4-4B28-4EAE-9F54-B5EFFEBC4E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719" y="2640148"/>
              <a:ext cx="472194" cy="770929"/>
            </a:xfrm>
            <a:prstGeom prst="rect">
              <a:avLst/>
            </a:prstGeom>
          </p:spPr>
        </p:pic>
      </p:grpSp>
      <p:sp>
        <p:nvSpPr>
          <p:cNvPr id="11" name="TextBox 10">
            <a:extLst>
              <a:ext uri="{FF2B5EF4-FFF2-40B4-BE49-F238E27FC236}">
                <a16:creationId xmlns:a16="http://schemas.microsoft.com/office/drawing/2014/main" id="{BB5D0475-089B-4223-8F9B-4080685B692F}"/>
              </a:ext>
            </a:extLst>
          </p:cNvPr>
          <p:cNvSpPr txBox="1"/>
          <p:nvPr/>
        </p:nvSpPr>
        <p:spPr>
          <a:xfrm>
            <a:off x="8545215" y="2466843"/>
            <a:ext cx="951978"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VS.</a:t>
            </a:r>
          </a:p>
        </p:txBody>
      </p:sp>
      <p:sp>
        <p:nvSpPr>
          <p:cNvPr id="12" name="TextBox 11">
            <a:extLst>
              <a:ext uri="{FF2B5EF4-FFF2-40B4-BE49-F238E27FC236}">
                <a16:creationId xmlns:a16="http://schemas.microsoft.com/office/drawing/2014/main" id="{C570EED1-5DBC-47EA-879D-BC1EADD30E1D}"/>
              </a:ext>
            </a:extLst>
          </p:cNvPr>
          <p:cNvSpPr txBox="1"/>
          <p:nvPr/>
        </p:nvSpPr>
        <p:spPr>
          <a:xfrm>
            <a:off x="1237887" y="2727343"/>
            <a:ext cx="4496843"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81% of unmarried men aged 15-19 report that the pregnancy was unintended.</a:t>
            </a:r>
          </a:p>
        </p:txBody>
      </p:sp>
      <p:sp>
        <p:nvSpPr>
          <p:cNvPr id="47" name="TextBox 46">
            <a:extLst>
              <a:ext uri="{FF2B5EF4-FFF2-40B4-BE49-F238E27FC236}">
                <a16:creationId xmlns:a16="http://schemas.microsoft.com/office/drawing/2014/main" id="{447F20C6-9DE8-4618-AD66-BA7A350BCB46}"/>
              </a:ext>
            </a:extLst>
          </p:cNvPr>
          <p:cNvSpPr txBox="1"/>
          <p:nvPr/>
        </p:nvSpPr>
        <p:spPr>
          <a:xfrm>
            <a:off x="1236884" y="4434065"/>
            <a:ext cx="4498848" cy="649224"/>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65% of men aged 20-24 report that the pregnancy was unintended.</a:t>
            </a:r>
          </a:p>
        </p:txBody>
      </p:sp>
      <p:sp>
        <p:nvSpPr>
          <p:cNvPr id="15" name="Rectangle 14">
            <a:extLst>
              <a:ext uri="{FF2B5EF4-FFF2-40B4-BE49-F238E27FC236}">
                <a16:creationId xmlns:a16="http://schemas.microsoft.com/office/drawing/2014/main" id="{2070C8B7-A290-49D3-82C8-2AA99F79A9E1}"/>
              </a:ext>
            </a:extLst>
          </p:cNvPr>
          <p:cNvSpPr/>
          <p:nvPr/>
        </p:nvSpPr>
        <p:spPr>
          <a:xfrm>
            <a:off x="2141665" y="5512523"/>
            <a:ext cx="24160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(Manlove et al., 2014)</a:t>
            </a:r>
            <a:endParaRPr lang="en-US" dirty="0"/>
          </a:p>
        </p:txBody>
      </p:sp>
      <p:sp>
        <p:nvSpPr>
          <p:cNvPr id="16" name="Rectangle 15">
            <a:extLst>
              <a:ext uri="{FF2B5EF4-FFF2-40B4-BE49-F238E27FC236}">
                <a16:creationId xmlns:a16="http://schemas.microsoft.com/office/drawing/2014/main" id="{3E8F8A59-3B83-4327-89EC-0F3098B8F078}"/>
              </a:ext>
            </a:extLst>
          </p:cNvPr>
          <p:cNvSpPr/>
          <p:nvPr/>
        </p:nvSpPr>
        <p:spPr>
          <a:xfrm>
            <a:off x="7806769" y="5316724"/>
            <a:ext cx="2428870"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(Martinez et al., 2012)</a:t>
            </a:r>
            <a:endParaRPr lang="en-US" dirty="0"/>
          </a:p>
        </p:txBody>
      </p:sp>
      <p:sp>
        <p:nvSpPr>
          <p:cNvPr id="21" name="Rectangle 20">
            <a:extLst>
              <a:ext uri="{FF2B5EF4-FFF2-40B4-BE49-F238E27FC236}">
                <a16:creationId xmlns:a16="http://schemas.microsoft.com/office/drawing/2014/main" id="{D8FCFE07-4D24-4B89-A3D9-404028ED6A97}"/>
              </a:ext>
            </a:extLst>
          </p:cNvPr>
          <p:cNvSpPr/>
          <p:nvPr/>
        </p:nvSpPr>
        <p:spPr>
          <a:xfrm>
            <a:off x="6406086" y="3773950"/>
            <a:ext cx="2354893" cy="1200329"/>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43% of Hispanic men and 44% of black men will father a birth by age 25.</a:t>
            </a:r>
            <a:endParaRPr lang="en-US" dirty="0"/>
          </a:p>
        </p:txBody>
      </p:sp>
      <p:sp>
        <p:nvSpPr>
          <p:cNvPr id="34" name="Rectangle 33">
            <a:extLst>
              <a:ext uri="{FF2B5EF4-FFF2-40B4-BE49-F238E27FC236}">
                <a16:creationId xmlns:a16="http://schemas.microsoft.com/office/drawing/2014/main" id="{EA01734F-5481-4044-A13A-520A3A307375}"/>
              </a:ext>
            </a:extLst>
          </p:cNvPr>
          <p:cNvSpPr/>
          <p:nvPr/>
        </p:nvSpPr>
        <p:spPr>
          <a:xfrm>
            <a:off x="9341714" y="3773950"/>
            <a:ext cx="2150391" cy="923330"/>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22% of white men will father a birth by age 25.</a:t>
            </a:r>
            <a:r>
              <a:rPr lang="en-US" baseline="30000" dirty="0">
                <a:latin typeface="Arial" panose="020B060402020202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645665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Pregnancy Intentions among Young Fathers</a:t>
            </a:r>
          </a:p>
        </p:txBody>
      </p:sp>
      <p:sp>
        <p:nvSpPr>
          <p:cNvPr id="3" name="Content Placeholder 2"/>
          <p:cNvSpPr>
            <a:spLocks noGrp="1"/>
          </p:cNvSpPr>
          <p:nvPr>
            <p:ph idx="1"/>
          </p:nvPr>
        </p:nvSpPr>
        <p:spPr>
          <a:xfrm>
            <a:off x="609600" y="1644822"/>
            <a:ext cx="10524565" cy="4354196"/>
          </a:xfrm>
        </p:spPr>
        <p:txBody>
          <a:bodyPr>
            <a:noAutofit/>
          </a:bodyPr>
          <a:lstStyle/>
          <a:p>
            <a:pPr marL="0" indent="0">
              <a:buNone/>
            </a:pP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457200" lvl="1" indent="0">
              <a:buNone/>
            </a:pPr>
            <a:endParaRPr lang="en-US" sz="3200" baseline="30000" dirty="0">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1741947726"/>
              </p:ext>
            </p:extLst>
          </p:nvPr>
        </p:nvGraphicFramePr>
        <p:xfrm>
          <a:off x="874533" y="2663395"/>
          <a:ext cx="9612132" cy="2140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609600" y="5512117"/>
            <a:ext cx="2694520" cy="276999"/>
          </a:xfrm>
          <a:prstGeom prst="rect">
            <a:avLst/>
          </a:prstGeom>
        </p:spPr>
        <p:txBody>
          <a:bodyPr wrap="none">
            <a:spAutoFit/>
          </a:bodyPr>
          <a:lstStyle/>
          <a:p>
            <a:pPr lvl="1"/>
            <a:r>
              <a:rPr lang="en-US" sz="1200" dirty="0">
                <a:latin typeface="Arial" panose="020B0604020202020204" pitchFamily="34" charset="0"/>
                <a:cs typeface="Arial" panose="020B0604020202020204" pitchFamily="34" charset="0"/>
              </a:rPr>
              <a:t>Source: Augustine et al., 2009</a:t>
            </a:r>
          </a:p>
        </p:txBody>
      </p:sp>
    </p:spTree>
    <p:extLst>
      <p:ext uri="{BB962C8B-B14F-4D97-AF65-F5344CB8AC3E}">
        <p14:creationId xmlns:p14="http://schemas.microsoft.com/office/powerpoint/2010/main" val="2706272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54656"/>
            <a:ext cx="10871200" cy="761616"/>
          </a:xfrm>
        </p:spPr>
        <p:txBody>
          <a:bodyPr/>
          <a:lstStyle/>
          <a:p>
            <a:r>
              <a:rPr lang="en-US" dirty="0">
                <a:latin typeface="Arial" panose="020B0604020202020204" pitchFamily="34" charset="0"/>
                <a:cs typeface="Arial" panose="020B0604020202020204" pitchFamily="34" charset="0"/>
              </a:rPr>
              <a:t>Pregnancy Intentions among Young Fathers</a:t>
            </a:r>
          </a:p>
        </p:txBody>
      </p:sp>
      <p:sp>
        <p:nvSpPr>
          <p:cNvPr id="5" name="Content Placeholder 4"/>
          <p:cNvSpPr>
            <a:spLocks noGrp="1"/>
          </p:cNvSpPr>
          <p:nvPr>
            <p:ph idx="1"/>
          </p:nvPr>
        </p:nvSpPr>
        <p:spPr>
          <a:xfrm>
            <a:off x="609600" y="1638352"/>
            <a:ext cx="10871200" cy="4405259"/>
          </a:xfrm>
        </p:spPr>
        <p:txBody>
          <a:bodyPr>
            <a:normAutofit fontScale="92500" lnSpcReduction="10000"/>
          </a:bodyPr>
          <a:lstStyle/>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Half of pregnancies occur when fathers report they are simply “not thinking” of consequences </a:t>
            </a:r>
          </a:p>
          <a:p>
            <a:pPr lvl="1"/>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Did not have a desire to get pregnant</a:t>
            </a:r>
          </a:p>
          <a:p>
            <a:pPr marL="0" indent="0">
              <a:buNone/>
            </a:pP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Knowingly engaged in unprotected sex and other risk behaviors (e.g. sex with multiple partners) </a:t>
            </a:r>
          </a:p>
          <a:p>
            <a:pPr marL="457200" lvl="1" indent="0">
              <a:buNone/>
            </a:pP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Majority of these men felt happy or excited when found out their partner was pregnant</a:t>
            </a:r>
            <a:r>
              <a:rPr lang="en-US" dirty="0"/>
              <a:t>	</a:t>
            </a:r>
            <a:endParaRPr lang="en-US" dirty="0">
              <a:latin typeface="Arial" panose="020B0604020202020204" pitchFamily="34" charset="0"/>
              <a:cs typeface="Arial" panose="020B0604020202020204" pitchFamily="34" charset="0"/>
            </a:endParaRPr>
          </a:p>
          <a:p>
            <a:pPr marL="457200" lvl="1" indent="0">
              <a:buNone/>
            </a:pPr>
            <a:endParaRPr lang="en-US" sz="1200" dirty="0">
              <a:highlight>
                <a:srgbClr val="FFFF00"/>
              </a:highlight>
              <a:latin typeface="Arial" panose="020B0604020202020204" pitchFamily="34" charset="0"/>
              <a:cs typeface="Arial" panose="020B0604020202020204" pitchFamily="34" charset="0"/>
            </a:endParaRPr>
          </a:p>
          <a:p>
            <a:pPr marL="457200" lvl="1" indent="0">
              <a:buNone/>
            </a:pPr>
            <a:endParaRPr lang="en-US" sz="1200" dirty="0">
              <a:highlight>
                <a:srgbClr val="FFFF00"/>
              </a:highlight>
              <a:latin typeface="Arial" panose="020B0604020202020204" pitchFamily="34" charset="0"/>
              <a:cs typeface="Arial" panose="020B0604020202020204" pitchFamily="34" charset="0"/>
            </a:endParaRPr>
          </a:p>
          <a:p>
            <a:pPr marL="457200" lvl="1" indent="0">
              <a:buNone/>
            </a:pPr>
            <a:r>
              <a:rPr lang="en-US" sz="1200" dirty="0">
                <a:latin typeface="Arial" panose="020B0604020202020204" pitchFamily="34" charset="0"/>
                <a:cs typeface="Arial" panose="020B0604020202020204" pitchFamily="34" charset="0"/>
              </a:rPr>
              <a:t>Source: Augustine et al., 2009</a:t>
            </a:r>
          </a:p>
          <a:p>
            <a:pPr marL="457200" lvl="1" indent="0">
              <a:buNone/>
            </a:pPr>
            <a:endParaRPr lang="en-US"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6825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Discussion</a:t>
            </a:r>
          </a:p>
        </p:txBody>
      </p:sp>
      <p:sp>
        <p:nvSpPr>
          <p:cNvPr id="4" name="Content Placeholder 2"/>
          <p:cNvSpPr>
            <a:spLocks noGrp="1"/>
          </p:cNvSpPr>
          <p:nvPr>
            <p:ph idx="1"/>
          </p:nvPr>
        </p:nvSpPr>
        <p:spPr>
          <a:xfrm>
            <a:off x="609600" y="1885390"/>
            <a:ext cx="10871200" cy="4200751"/>
          </a:xfrm>
        </p:spPr>
        <p:txBody>
          <a:bodyPr>
            <a:normAutofit/>
          </a:bodyPr>
          <a:lstStyle/>
          <a:p>
            <a:r>
              <a:rPr lang="en-US" dirty="0">
                <a:latin typeface="Arial" panose="020B0604020202020204" pitchFamily="34" charset="0"/>
                <a:cs typeface="Arial" panose="020B0604020202020204" pitchFamily="34" charset="0"/>
              </a:rPr>
              <a:t>Based on your experience working with young men, what do you think contributes to this disconnect between intentions and behaviors?</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How might you address closing the gap between intentions and behaviors with teens and young adults you've worked with?</a:t>
            </a:r>
          </a:p>
        </p:txBody>
      </p:sp>
    </p:spTree>
    <p:extLst>
      <p:ext uri="{BB962C8B-B14F-4D97-AF65-F5344CB8AC3E}">
        <p14:creationId xmlns:p14="http://schemas.microsoft.com/office/powerpoint/2010/main" val="171201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14184"/>
            <a:ext cx="12192000" cy="761616"/>
          </a:xfrm>
        </p:spPr>
        <p:txBody>
          <a:bodyPr>
            <a:normAutofit/>
          </a:bodyPr>
          <a:lstStyle/>
          <a:p>
            <a:pPr algn="ctr"/>
            <a:r>
              <a:rPr lang="en-US" sz="4000" dirty="0">
                <a:latin typeface="Arial" panose="020B0604020202020204" pitchFamily="34" charset="0"/>
                <a:cs typeface="Arial" panose="020B0604020202020204" pitchFamily="34" charset="0"/>
              </a:rPr>
              <a:t>Contraceptive Knowledge and Communication </a:t>
            </a:r>
          </a:p>
        </p:txBody>
      </p:sp>
    </p:spTree>
    <p:extLst>
      <p:ext uri="{BB962C8B-B14F-4D97-AF65-F5344CB8AC3E}">
        <p14:creationId xmlns:p14="http://schemas.microsoft.com/office/powerpoint/2010/main" val="2967213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5583</TotalTime>
  <Words>4185</Words>
  <Application>Microsoft Office PowerPoint</Application>
  <PresentationFormat>Widescreen</PresentationFormat>
  <Paragraphs>506</Paragraphs>
  <Slides>46</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Light</vt:lpstr>
      <vt:lpstr>Wingdings</vt:lpstr>
      <vt:lpstr>ヒラギノ角ゴ Pro W3</vt:lpstr>
      <vt:lpstr>Office Theme</vt:lpstr>
      <vt:lpstr>Engaging Young Men in Pregnancy Prevention</vt:lpstr>
      <vt:lpstr>Introductions</vt:lpstr>
      <vt:lpstr>Objectives</vt:lpstr>
      <vt:lpstr>Pregnancy Intentions among Young Men</vt:lpstr>
      <vt:lpstr>Pregnancy Intentions among Young Men</vt:lpstr>
      <vt:lpstr>Pregnancy Intentions among Young Fathers</vt:lpstr>
      <vt:lpstr>Pregnancy Intentions among Young Fathers</vt:lpstr>
      <vt:lpstr>Discussion</vt:lpstr>
      <vt:lpstr>Contraceptive Knowledge and Communication </vt:lpstr>
      <vt:lpstr>Contraceptive Knowledge and  Communication </vt:lpstr>
      <vt:lpstr>Contraceptive Knowledge and Communication </vt:lpstr>
      <vt:lpstr>Contraceptive Knowledge and Communication</vt:lpstr>
      <vt:lpstr>Contraceptive Knowledge and Communication </vt:lpstr>
      <vt:lpstr>Contraceptive Knowledge and Communication  continued</vt:lpstr>
      <vt:lpstr>Discussion</vt:lpstr>
      <vt:lpstr>Gender Norms</vt:lpstr>
      <vt:lpstr>Activity</vt:lpstr>
      <vt:lpstr>Pop Quiz!</vt:lpstr>
      <vt:lpstr>First Statement</vt:lpstr>
      <vt:lpstr>Second Statement</vt:lpstr>
      <vt:lpstr>Third Statement</vt:lpstr>
      <vt:lpstr>The Man Box Study</vt:lpstr>
      <vt:lpstr>The Man Box Scale</vt:lpstr>
      <vt:lpstr>Implications for Pregnancy Prevention </vt:lpstr>
      <vt:lpstr>Discussion</vt:lpstr>
      <vt:lpstr>Program H|M|D Model</vt:lpstr>
      <vt:lpstr>A Look at the Results</vt:lpstr>
      <vt:lpstr>A Look at the Results</vt:lpstr>
      <vt:lpstr>In multiple evaluation reviews, which programs to engage men and boys show impact? </vt:lpstr>
      <vt:lpstr>Current Strides</vt:lpstr>
      <vt:lpstr>Current Strides</vt:lpstr>
      <vt:lpstr>Manhood 2.0 Study</vt:lpstr>
      <vt:lpstr>Participant Key Inclusion Criteria </vt:lpstr>
      <vt:lpstr>Manhood 2.0 Pilot Findings</vt:lpstr>
      <vt:lpstr>Pilot Study Findings</vt:lpstr>
      <vt:lpstr>Baseline Demographics &amp; Characteristics </vt:lpstr>
      <vt:lpstr>Baseline Characteristics: Relationship Status</vt:lpstr>
      <vt:lpstr>Baseline Gender Norms Characteristics</vt:lpstr>
      <vt:lpstr>Pregnancy Intentions</vt:lpstr>
      <vt:lpstr>Program Fidelity</vt:lpstr>
      <vt:lpstr>Program Attendance</vt:lpstr>
      <vt:lpstr>Lessons Learned from Pilot Study</vt:lpstr>
      <vt:lpstr>Lessons Learned from Pilot Study</vt:lpstr>
      <vt:lpstr>Discussion</vt:lpstr>
      <vt:lpstr>References</vt:lpstr>
      <vt:lpstr>Focus Group Themes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Makedah Johnson</dc:creator>
  <cp:lastModifiedBy>Jennifer Manlove</cp:lastModifiedBy>
  <cp:revision>342</cp:revision>
  <dcterms:created xsi:type="dcterms:W3CDTF">2017-07-21T18:34:16Z</dcterms:created>
  <dcterms:modified xsi:type="dcterms:W3CDTF">2017-10-04T00:44:01Z</dcterms:modified>
</cp:coreProperties>
</file>